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Century Gothic"/>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jwaqAFfa/LtWIUi5NhMo4xGVnI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enturyGothic-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enturyGothic-italic.fntdata"/><Relationship Id="rId14" Type="http://schemas.openxmlformats.org/officeDocument/2006/relationships/font" Target="fonts/CenturyGothic-bold.fntdata"/><Relationship Id="rId17" Type="http://customschemas.google.com/relationships/presentationmetadata" Target="metadata"/><Relationship Id="rId16"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a0857e26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fa0857e2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9"/>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accen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20"/>
              </a:spcBef>
              <a:spcAft>
                <a:spcPts val="0"/>
              </a:spcAft>
              <a:buSzPts val="2100"/>
              <a:buNone/>
              <a:defRPr sz="2100">
                <a:solidFill>
                  <a:schemeClr val="lt1"/>
                </a:solidFill>
              </a:defRPr>
            </a:lvl1pPr>
            <a:lvl2pPr lvl="1" algn="ctr">
              <a:lnSpc>
                <a:spcPct val="100000"/>
              </a:lnSpc>
              <a:spcBef>
                <a:spcPts val="600"/>
              </a:spcBef>
              <a:spcAft>
                <a:spcPts val="0"/>
              </a:spcAft>
              <a:buSzPts val="1800"/>
              <a:buNone/>
              <a:defRPr>
                <a:solidFill>
                  <a:schemeClr val="lt1"/>
                </a:solidFill>
              </a:defRPr>
            </a:lvl2pPr>
            <a:lvl3pPr lvl="2" algn="ctr">
              <a:lnSpc>
                <a:spcPct val="100000"/>
              </a:lnSpc>
              <a:spcBef>
                <a:spcPts val="600"/>
              </a:spcBef>
              <a:spcAft>
                <a:spcPts val="0"/>
              </a:spcAft>
              <a:buSzPts val="1600"/>
              <a:buNone/>
              <a:defRPr>
                <a:solidFill>
                  <a:schemeClr val="lt1"/>
                </a:solidFill>
              </a:defRPr>
            </a:lvl3pPr>
            <a:lvl4pPr lvl="3" algn="ctr">
              <a:lnSpc>
                <a:spcPct val="100000"/>
              </a:lnSpc>
              <a:spcBef>
                <a:spcPts val="600"/>
              </a:spcBef>
              <a:spcAft>
                <a:spcPts val="0"/>
              </a:spcAft>
              <a:buSzPts val="1400"/>
              <a:buNone/>
              <a:defRPr>
                <a:solidFill>
                  <a:schemeClr val="lt1"/>
                </a:solidFill>
              </a:defRPr>
            </a:lvl4pPr>
            <a:lvl5pPr lvl="4" algn="ctr">
              <a:lnSpc>
                <a:spcPct val="100000"/>
              </a:lnSpc>
              <a:spcBef>
                <a:spcPts val="600"/>
              </a:spcBef>
              <a:spcAft>
                <a:spcPts val="0"/>
              </a:spcAft>
              <a:buSzPts val="1400"/>
              <a:buNone/>
              <a:defRPr>
                <a:solidFill>
                  <a:schemeClr val="lt1"/>
                </a:solidFill>
              </a:defRPr>
            </a:lvl5pPr>
            <a:lvl6pPr lvl="5" algn="ctr">
              <a:lnSpc>
                <a:spcPct val="100000"/>
              </a:lnSpc>
              <a:spcBef>
                <a:spcPts val="600"/>
              </a:spcBef>
              <a:spcAft>
                <a:spcPts val="0"/>
              </a:spcAft>
              <a:buSzPts val="1200"/>
              <a:buNone/>
              <a:defRPr>
                <a:solidFill>
                  <a:schemeClr val="lt1"/>
                </a:solidFill>
              </a:defRPr>
            </a:lvl6pPr>
            <a:lvl7pPr lvl="6" algn="ctr">
              <a:lnSpc>
                <a:spcPct val="100000"/>
              </a:lnSpc>
              <a:spcBef>
                <a:spcPts val="600"/>
              </a:spcBef>
              <a:spcAft>
                <a:spcPts val="0"/>
              </a:spcAft>
              <a:buSzPts val="1200"/>
              <a:buNone/>
              <a:defRPr>
                <a:solidFill>
                  <a:schemeClr val="lt1"/>
                </a:solidFill>
              </a:defRPr>
            </a:lvl7pPr>
            <a:lvl8pPr lvl="7" algn="ctr">
              <a:lnSpc>
                <a:spcPct val="100000"/>
              </a:lnSpc>
              <a:spcBef>
                <a:spcPts val="600"/>
              </a:spcBef>
              <a:spcAft>
                <a:spcPts val="0"/>
              </a:spcAft>
              <a:buSzPts val="1200"/>
              <a:buNone/>
              <a:defRPr>
                <a:solidFill>
                  <a:schemeClr val="lt1"/>
                </a:solidFill>
              </a:defRPr>
            </a:lvl8pPr>
            <a:lvl9pPr lvl="8" algn="ctr">
              <a:lnSpc>
                <a:spcPct val="100000"/>
              </a:lnSpc>
              <a:spcBef>
                <a:spcPts val="600"/>
              </a:spcBef>
              <a:spcAft>
                <a:spcPts val="600"/>
              </a:spcAft>
              <a:buSzPts val="1200"/>
              <a:buNone/>
              <a:defRPr>
                <a:solidFill>
                  <a:schemeClr val="lt1"/>
                </a:solidFill>
              </a:defRPr>
            </a:lvl9pPr>
          </a:lstStyle>
          <a:p/>
        </p:txBody>
      </p:sp>
      <p:sp>
        <p:nvSpPr>
          <p:cNvPr id="14" name="Google Shape;14;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68" name="Shape 68"/>
        <p:cNvGrpSpPr/>
        <p:nvPr/>
      </p:nvGrpSpPr>
      <p:grpSpPr>
        <a:xfrm>
          <a:off x="0" y="0"/>
          <a:ext cx="0" cy="0"/>
          <a:chOff x="0" y="0"/>
          <a:chExt cx="0" cy="0"/>
        </a:xfrm>
      </p:grpSpPr>
      <p:sp>
        <p:nvSpPr>
          <p:cNvPr id="69" name="Google Shape;69;p18"/>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8"/>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sp>
      <p:sp>
        <p:nvSpPr>
          <p:cNvPr id="71" name="Google Shape;71;p18"/>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72" name="Google Shape;72;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75" name="Shape 75"/>
        <p:cNvGrpSpPr/>
        <p:nvPr/>
      </p:nvGrpSpPr>
      <p:grpSpPr>
        <a:xfrm>
          <a:off x="0" y="0"/>
          <a:ext cx="0" cy="0"/>
          <a:chOff x="0" y="0"/>
          <a:chExt cx="0" cy="0"/>
        </a:xfrm>
      </p:grpSpPr>
      <p:sp>
        <p:nvSpPr>
          <p:cNvPr id="76" name="Google Shape;76;p19"/>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9"/>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78" name="Google Shape;78;p1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81" name="Shape 81"/>
        <p:cNvGrpSpPr/>
        <p:nvPr/>
      </p:nvGrpSpPr>
      <p:grpSpPr>
        <a:xfrm>
          <a:off x="0" y="0"/>
          <a:ext cx="0" cy="0"/>
          <a:chOff x="0" y="0"/>
          <a:chExt cx="0" cy="0"/>
        </a:xfrm>
      </p:grpSpPr>
      <p:sp>
        <p:nvSpPr>
          <p:cNvPr id="82" name="Google Shape;82;p20"/>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s-E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3" name="Google Shape;83;p20"/>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s-E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4" name="Google Shape;84;p20"/>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0"/>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2000"/>
              <a:buFont typeface="Century Gothic"/>
              <a:buNone/>
              <a:defRPr/>
            </a:lvl1pPr>
            <a:lvl2pPr indent="-228600" lvl="1" marL="914400" algn="l">
              <a:lnSpc>
                <a:spcPct val="100000"/>
              </a:lnSpc>
              <a:spcBef>
                <a:spcPts val="600"/>
              </a:spcBef>
              <a:spcAft>
                <a:spcPts val="0"/>
              </a:spcAft>
              <a:buSzPts val="1800"/>
              <a:buFont typeface="Century Gothic"/>
              <a:buNone/>
              <a:defRPr/>
            </a:lvl2pPr>
            <a:lvl3pPr indent="-228600" lvl="2" marL="1371600" algn="l">
              <a:lnSpc>
                <a:spcPct val="100000"/>
              </a:lnSpc>
              <a:spcBef>
                <a:spcPts val="600"/>
              </a:spcBef>
              <a:spcAft>
                <a:spcPts val="0"/>
              </a:spcAft>
              <a:buSzPts val="1600"/>
              <a:buFont typeface="Century Gothic"/>
              <a:buNone/>
              <a:defRPr/>
            </a:lvl3pPr>
            <a:lvl4pPr indent="-228600" lvl="3" marL="1828800" algn="l">
              <a:lnSpc>
                <a:spcPct val="100000"/>
              </a:lnSpc>
              <a:spcBef>
                <a:spcPts val="600"/>
              </a:spcBef>
              <a:spcAft>
                <a:spcPts val="0"/>
              </a:spcAft>
              <a:buSzPts val="1400"/>
              <a:buFont typeface="Century Gothic"/>
              <a:buNone/>
              <a:defRPr/>
            </a:lvl4pPr>
            <a:lvl5pPr indent="-228600" lvl="4" marL="2286000" algn="l">
              <a:lnSpc>
                <a:spcPct val="100000"/>
              </a:lnSpc>
              <a:spcBef>
                <a:spcPts val="600"/>
              </a:spcBef>
              <a:spcAft>
                <a:spcPts val="0"/>
              </a:spcAft>
              <a:buSzPts val="1400"/>
              <a:buFont typeface="Century Gothic"/>
              <a:buNone/>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86" name="Google Shape;86;p20"/>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87" name="Google Shape;87;p2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90" name="Shape 90"/>
        <p:cNvGrpSpPr/>
        <p:nvPr/>
      </p:nvGrpSpPr>
      <p:grpSpPr>
        <a:xfrm>
          <a:off x="0" y="0"/>
          <a:ext cx="0" cy="0"/>
          <a:chOff x="0" y="0"/>
          <a:chExt cx="0" cy="0"/>
        </a:xfrm>
      </p:grpSpPr>
      <p:sp>
        <p:nvSpPr>
          <p:cNvPr id="91" name="Google Shape;91;p21"/>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1"/>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93" name="Google Shape;93;p2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r la tarjeta de nombre">
  <p:cSld name="Citar la tarjeta de nombre">
    <p:spTree>
      <p:nvGrpSpPr>
        <p:cNvPr id="96" name="Shape 96"/>
        <p:cNvGrpSpPr/>
        <p:nvPr/>
      </p:nvGrpSpPr>
      <p:grpSpPr>
        <a:xfrm>
          <a:off x="0" y="0"/>
          <a:ext cx="0" cy="0"/>
          <a:chOff x="0" y="0"/>
          <a:chExt cx="0" cy="0"/>
        </a:xfrm>
      </p:grpSpPr>
      <p:sp>
        <p:nvSpPr>
          <p:cNvPr id="97" name="Google Shape;97;p22"/>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s-E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8" name="Google Shape;98;p22"/>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s-E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9" name="Google Shape;99;p22"/>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2"/>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2400"/>
              <a:buNone/>
              <a:defRPr b="0" sz="2400" cap="none">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01" name="Google Shape;101;p22"/>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02" name="Google Shape;102;p2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dadero o falso">
  <p:cSld name="Verdadero o falso">
    <p:spTree>
      <p:nvGrpSpPr>
        <p:cNvPr id="105" name="Shape 105"/>
        <p:cNvGrpSpPr/>
        <p:nvPr/>
      </p:nvGrpSpPr>
      <p:grpSpPr>
        <a:xfrm>
          <a:off x="0" y="0"/>
          <a:ext cx="0" cy="0"/>
          <a:chOff x="0" y="0"/>
          <a:chExt cx="0" cy="0"/>
        </a:xfrm>
      </p:grpSpPr>
      <p:sp>
        <p:nvSpPr>
          <p:cNvPr id="106" name="Google Shape;106;p23"/>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2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3"/>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560"/>
              </a:spcBef>
              <a:spcAft>
                <a:spcPts val="0"/>
              </a:spcAft>
              <a:buSzPts val="2800"/>
              <a:buNone/>
              <a:defRPr b="0" sz="2800" cap="none">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08" name="Google Shape;108;p23"/>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09" name="Google Shape;109;p2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2" name="Shape 112"/>
        <p:cNvGrpSpPr/>
        <p:nvPr/>
      </p:nvGrpSpPr>
      <p:grpSpPr>
        <a:xfrm>
          <a:off x="0" y="0"/>
          <a:ext cx="0" cy="0"/>
          <a:chOff x="0" y="0"/>
          <a:chExt cx="0" cy="0"/>
        </a:xfrm>
      </p:grpSpPr>
      <p:sp>
        <p:nvSpPr>
          <p:cNvPr id="113" name="Google Shape;113;p2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4"/>
          <p:cNvSpPr txBox="1"/>
          <p:nvPr>
            <p:ph idx="1" type="body"/>
          </p:nvPr>
        </p:nvSpPr>
        <p:spPr>
          <a:xfrm rot="5400000">
            <a:off x="4532311" y="-723900"/>
            <a:ext cx="3124201" cy="990599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15" name="Google Shape;115;p2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8" name="Shape 118"/>
        <p:cNvGrpSpPr/>
        <p:nvPr/>
      </p:nvGrpSpPr>
      <p:grpSpPr>
        <a:xfrm>
          <a:off x="0" y="0"/>
          <a:ext cx="0" cy="0"/>
          <a:chOff x="0" y="0"/>
          <a:chExt cx="0" cy="0"/>
        </a:xfrm>
      </p:grpSpPr>
      <p:sp>
        <p:nvSpPr>
          <p:cNvPr id="119" name="Google Shape;119;p25"/>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5"/>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21" name="Google Shape;121;p2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20" name="Google Shape;20;p1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1"/>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accent1"/>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26" name="Google Shape;26;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2"/>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32" name="Google Shape;32;p12"/>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33" name="Google Shape;33;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39" name="Google Shape;39;p13"/>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0" name="Google Shape;40;p13"/>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41" name="Google Shape;41;p13"/>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2" name="Google Shape;42;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6"/>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rmAutofit/>
          </a:bodyPr>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600"/>
              </a:spcBef>
              <a:spcAft>
                <a:spcPts val="0"/>
              </a:spcAft>
              <a:buSzPts val="1800"/>
              <a:buChar char="•"/>
              <a:defRPr sz="1800"/>
            </a:lvl2pPr>
            <a:lvl3pPr indent="-330200" lvl="2" marL="1371600" algn="l">
              <a:lnSpc>
                <a:spcPct val="100000"/>
              </a:lnSpc>
              <a:spcBef>
                <a:spcPts val="600"/>
              </a:spcBef>
              <a:spcAft>
                <a:spcPts val="0"/>
              </a:spcAft>
              <a:buSzPts val="1600"/>
              <a:buChar char="•"/>
              <a:defRPr sz="16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17500" lvl="5" marL="2743200" algn="l">
              <a:lnSpc>
                <a:spcPct val="100000"/>
              </a:lnSpc>
              <a:spcBef>
                <a:spcPts val="600"/>
              </a:spcBef>
              <a:spcAft>
                <a:spcPts val="0"/>
              </a:spcAft>
              <a:buSzPts val="1400"/>
              <a:buChar char="•"/>
              <a:defRPr sz="1400"/>
            </a:lvl6pPr>
            <a:lvl7pPr indent="-317500" lvl="6" marL="3200400" algn="l">
              <a:lnSpc>
                <a:spcPct val="100000"/>
              </a:lnSpc>
              <a:spcBef>
                <a:spcPts val="600"/>
              </a:spcBef>
              <a:spcAft>
                <a:spcPts val="0"/>
              </a:spcAft>
              <a:buSzPts val="1400"/>
              <a:buChar char="•"/>
              <a:defRPr sz="1400"/>
            </a:lvl7pPr>
            <a:lvl8pPr indent="-317500" lvl="7" marL="3657600" algn="l">
              <a:lnSpc>
                <a:spcPct val="100000"/>
              </a:lnSpc>
              <a:spcBef>
                <a:spcPts val="600"/>
              </a:spcBef>
              <a:spcAft>
                <a:spcPts val="0"/>
              </a:spcAft>
              <a:buSzPts val="1400"/>
              <a:buChar char="•"/>
              <a:defRPr sz="1400"/>
            </a:lvl8pPr>
            <a:lvl9pPr indent="-317500" lvl="8" marL="4114800" algn="l">
              <a:lnSpc>
                <a:spcPct val="100000"/>
              </a:lnSpc>
              <a:spcBef>
                <a:spcPts val="600"/>
              </a:spcBef>
              <a:spcAft>
                <a:spcPts val="600"/>
              </a:spcAft>
              <a:buSzPts val="1400"/>
              <a:buChar char="•"/>
              <a:defRPr sz="1400"/>
            </a:lvl9pPr>
          </a:lstStyle>
          <a:p/>
        </p:txBody>
      </p:sp>
      <p:sp>
        <p:nvSpPr>
          <p:cNvPr id="57" name="Google Shape;57;p16"/>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20"/>
              </a:spcBef>
              <a:spcAft>
                <a:spcPts val="0"/>
              </a:spcAft>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58" name="Google Shape;58;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7"/>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800"/>
              <a:buFont typeface="Century Gothic"/>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7"/>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sp>
      <p:sp>
        <p:nvSpPr>
          <p:cNvPr id="64" name="Google Shape;64;p17"/>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360"/>
              </a:spcBef>
              <a:spcAft>
                <a:spcPts val="0"/>
              </a:spcAft>
              <a:buSzPts val="1800"/>
              <a:buNone/>
              <a:defRPr sz="18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65" name="Google Shape;65;p17"/>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7"/>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accent1"/>
              </a:buClr>
              <a:buSzPts val="3200"/>
              <a:buFont typeface="Century Gothic"/>
              <a:buNone/>
              <a:defRPr b="0" i="0" sz="32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7" name="Google Shape;7;p8"/>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100000"/>
              </a:lnSpc>
              <a:spcBef>
                <a:spcPts val="400"/>
              </a:spcBef>
              <a:spcAft>
                <a:spcPts val="0"/>
              </a:spcAft>
              <a:buClr>
                <a:schemeClr val="accen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chemeClr val="accen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lnSpc>
                <a:spcPct val="100000"/>
              </a:lnSpc>
              <a:spcBef>
                <a:spcPts val="600"/>
              </a:spcBef>
              <a:spcAft>
                <a:spcPts val="0"/>
              </a:spcAft>
              <a:buClr>
                <a:schemeClr val="accen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lnSpc>
                <a:spcPct val="100000"/>
              </a:lnSpc>
              <a:spcBef>
                <a:spcPts val="600"/>
              </a:spcBef>
              <a:spcAft>
                <a:spcPts val="0"/>
              </a:spcAft>
              <a:buClr>
                <a:schemeClr val="accen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lnSpc>
                <a:spcPct val="100000"/>
              </a:lnSpc>
              <a:spcBef>
                <a:spcPts val="600"/>
              </a:spcBef>
              <a:spcAft>
                <a:spcPts val="0"/>
              </a:spcAft>
              <a:buClr>
                <a:schemeClr val="accen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lnSpc>
                <a:spcPct val="100000"/>
              </a:lnSpc>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lnSpc>
                <a:spcPct val="100000"/>
              </a:lnSpc>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lnSpc>
                <a:spcPct val="100000"/>
              </a:lnSpc>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lnSpc>
                <a:spcPct val="100000"/>
              </a:lnSpc>
              <a:spcBef>
                <a:spcPts val="600"/>
              </a:spcBef>
              <a:spcAft>
                <a:spcPts val="60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 name="Google Shape;8;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16.jpg"/><Relationship Id="rId9" Type="http://schemas.openxmlformats.org/officeDocument/2006/relationships/image" Target="../media/image21.png"/><Relationship Id="rId5" Type="http://schemas.openxmlformats.org/officeDocument/2006/relationships/image" Target="../media/image17.jpg"/><Relationship Id="rId6" Type="http://schemas.openxmlformats.org/officeDocument/2006/relationships/image" Target="../media/image18.jpg"/><Relationship Id="rId7" Type="http://schemas.openxmlformats.org/officeDocument/2006/relationships/image" Target="../media/image20.jpg"/><Relationship Id="rId8"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idx="1" type="subTitle"/>
          </p:nvPr>
        </p:nvSpPr>
        <p:spPr>
          <a:xfrm>
            <a:off x="1777059" y="3461802"/>
            <a:ext cx="8676222" cy="1905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800"/>
              <a:buNone/>
            </a:pPr>
            <a:r>
              <a:rPr b="1" lang="es-ES" sz="2400">
                <a:solidFill>
                  <a:srgbClr val="E8D80A"/>
                </a:solidFill>
                <a:latin typeface="Calibri"/>
                <a:ea typeface="Calibri"/>
                <a:cs typeface="Calibri"/>
                <a:sym typeface="Calibri"/>
              </a:rPr>
              <a:t>NOVA:</a:t>
            </a:r>
            <a:endParaRPr/>
          </a:p>
          <a:p>
            <a:pPr indent="0" lvl="0" marL="0" rtl="0" algn="ctr">
              <a:lnSpc>
                <a:spcPct val="100000"/>
              </a:lnSpc>
              <a:spcBef>
                <a:spcPts val="0"/>
              </a:spcBef>
              <a:spcAft>
                <a:spcPts val="0"/>
              </a:spcAft>
              <a:buSzPts val="2800"/>
              <a:buNone/>
            </a:pPr>
            <a:r>
              <a:rPr lang="es-ES" sz="2400">
                <a:latin typeface="Calibri"/>
                <a:ea typeface="Calibri"/>
                <a:cs typeface="Calibri"/>
                <a:sym typeface="Calibri"/>
              </a:rPr>
              <a:t>Tu teléfono básico </a:t>
            </a:r>
            <a:endParaRPr sz="2400">
              <a:latin typeface="Calibri"/>
              <a:ea typeface="Calibri"/>
              <a:cs typeface="Calibri"/>
              <a:sym typeface="Calibri"/>
            </a:endParaRPr>
          </a:p>
          <a:p>
            <a:pPr indent="0" lvl="0" marL="0" rtl="0" algn="ctr">
              <a:lnSpc>
                <a:spcPct val="100000"/>
              </a:lnSpc>
              <a:spcBef>
                <a:spcPts val="1160"/>
              </a:spcBef>
              <a:spcAft>
                <a:spcPts val="0"/>
              </a:spcAft>
              <a:buSzPts val="2800"/>
              <a:buNone/>
            </a:pPr>
            <a:r>
              <a:rPr lang="es-ES" sz="2400">
                <a:latin typeface="Calibri"/>
                <a:ea typeface="Calibri"/>
                <a:cs typeface="Calibri"/>
                <a:sym typeface="Calibri"/>
              </a:rPr>
              <a:t>Arduino</a:t>
            </a:r>
            <a:endParaRPr sz="2400">
              <a:latin typeface="Calibri"/>
              <a:ea typeface="Calibri"/>
              <a:cs typeface="Calibri"/>
              <a:sym typeface="Calibri"/>
            </a:endParaRPr>
          </a:p>
          <a:p>
            <a:pPr indent="0" lvl="0" marL="0" rtl="0" algn="ctr">
              <a:lnSpc>
                <a:spcPct val="100000"/>
              </a:lnSpc>
              <a:spcBef>
                <a:spcPts val="1160"/>
              </a:spcBef>
              <a:spcAft>
                <a:spcPts val="0"/>
              </a:spcAft>
              <a:buSzPts val="2800"/>
              <a:buNone/>
            </a:pPr>
            <a:r>
              <a:t/>
            </a:r>
            <a:endParaRPr sz="2800"/>
          </a:p>
        </p:txBody>
      </p:sp>
      <p:pic>
        <p:nvPicPr>
          <p:cNvPr descr="https://lh5.googleusercontent.com/n7DLAOlzcZ2ru1xOaIemPghqnIum86-q7opY43sQRsmlIDzKxy9oOhSx5nqMra7gOH9t_79uAcKva-HDktBBZOC1ZIpyWnYBsibykLJLDJRqI-8Seyk8-jKBfhUs9Q" id="129" name="Google Shape;129;p1"/>
          <p:cNvPicPr preferRelativeResize="0"/>
          <p:nvPr/>
        </p:nvPicPr>
        <p:blipFill rotWithShape="1">
          <a:blip r:embed="rId3">
            <a:alphaModFix/>
          </a:blip>
          <a:srcRect b="0" l="0" r="0" t="0"/>
          <a:stretch/>
        </p:blipFill>
        <p:spPr>
          <a:xfrm>
            <a:off x="5079000" y="1253086"/>
            <a:ext cx="2072340" cy="2061768"/>
          </a:xfrm>
          <a:prstGeom prst="rect">
            <a:avLst/>
          </a:prstGeom>
          <a:noFill/>
          <a:ln>
            <a:noFill/>
          </a:ln>
        </p:spPr>
      </p:pic>
      <p:sp>
        <p:nvSpPr>
          <p:cNvPr id="130" name="Google Shape;130;p1"/>
          <p:cNvSpPr txBox="1"/>
          <p:nvPr/>
        </p:nvSpPr>
        <p:spPr>
          <a:xfrm>
            <a:off x="1967826" y="5012859"/>
            <a:ext cx="8294688"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2000" u="none" cap="none" strike="noStrike">
                <a:solidFill>
                  <a:schemeClr val="lt1"/>
                </a:solidFill>
                <a:latin typeface="Calibri"/>
                <a:ea typeface="Calibri"/>
                <a:cs typeface="Calibri"/>
                <a:sym typeface="Calibri"/>
              </a:rPr>
              <a:t>Pitch Deck para la aprobación de Trabajo Final Integrador 2 </a:t>
            </a:r>
            <a:endParaRPr b="0" i="0" sz="20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rPr b="0" i="0" lang="es-ES" sz="2000" u="none" cap="none" strike="noStrike">
                <a:solidFill>
                  <a:schemeClr val="lt1"/>
                </a:solidFill>
                <a:latin typeface="Calibri"/>
                <a:ea typeface="Calibri"/>
                <a:cs typeface="Calibri"/>
                <a:sym typeface="Calibri"/>
              </a:rPr>
              <a:t>Noviembre 2021</a:t>
            </a:r>
            <a:endParaRPr b="0" i="0" sz="2000" u="none" cap="none" strike="noStrike">
              <a:solidFill>
                <a:schemeClr val="lt1"/>
              </a:solidFill>
              <a:latin typeface="Calibri"/>
              <a:ea typeface="Calibri"/>
              <a:cs typeface="Calibri"/>
              <a:sym typeface="Calibri"/>
            </a:endParaRPr>
          </a:p>
        </p:txBody>
      </p:sp>
      <p:sp>
        <p:nvSpPr>
          <p:cNvPr id="131" name="Google Shape;131;p1"/>
          <p:cNvSpPr txBox="1"/>
          <p:nvPr/>
        </p:nvSpPr>
        <p:spPr>
          <a:xfrm>
            <a:off x="346364" y="5513750"/>
            <a:ext cx="455771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1800" u="none" cap="none" strike="noStrike">
                <a:solidFill>
                  <a:schemeClr val="lt1"/>
                </a:solidFill>
                <a:latin typeface="Calibri"/>
                <a:ea typeface="Calibri"/>
                <a:cs typeface="Calibri"/>
                <a:sym typeface="Calibri"/>
              </a:rPr>
              <a:t>Cercasi Javier Agustín</a:t>
            </a:r>
            <a:endParaRPr b="1"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s-ES" sz="1800" u="none" cap="none" strike="noStrike">
                <a:solidFill>
                  <a:schemeClr val="lt1"/>
                </a:solidFill>
                <a:latin typeface="Calibri"/>
                <a:ea typeface="Calibri"/>
                <a:cs typeface="Calibri"/>
                <a:sym typeface="Calibri"/>
              </a:rPr>
              <a:t>4to año – Ingeniería en Computación</a:t>
            </a:r>
            <a:endParaRPr b="1"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s-ES" sz="1800" u="none" cap="none" strike="noStrike">
                <a:solidFill>
                  <a:schemeClr val="lt1"/>
                </a:solidFill>
                <a:latin typeface="Calibri"/>
                <a:ea typeface="Calibri"/>
                <a:cs typeface="Calibri"/>
                <a:sym typeface="Calibri"/>
              </a:rPr>
              <a:t>Tutor: Ing. Gabriel Pulido</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
          <p:cNvSpPr txBox="1"/>
          <p:nvPr>
            <p:ph type="title"/>
          </p:nvPr>
        </p:nvSpPr>
        <p:spPr>
          <a:xfrm>
            <a:off x="1141413" y="256903"/>
            <a:ext cx="9905998" cy="19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200"/>
              <a:buFont typeface="Century Gothic"/>
              <a:buNone/>
            </a:pPr>
            <a:r>
              <a:rPr lang="es-ES"/>
              <a:t>RESUMEN EJECUTIVO:</a:t>
            </a:r>
            <a:endParaRPr/>
          </a:p>
        </p:txBody>
      </p:sp>
      <p:sp>
        <p:nvSpPr>
          <p:cNvPr id="137" name="Google Shape;137;p2"/>
          <p:cNvSpPr txBox="1"/>
          <p:nvPr>
            <p:ph idx="1" type="body"/>
          </p:nvPr>
        </p:nvSpPr>
        <p:spPr>
          <a:xfrm>
            <a:off x="627017" y="1750423"/>
            <a:ext cx="10842172" cy="4506686"/>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2800"/>
              <a:buChar char="•"/>
            </a:pPr>
            <a:r>
              <a:rPr lang="es-ES" sz="2800"/>
              <a:t>Proveeremos de un dispositivo móvil, que consta de una arquitectura sofisticada pero de fácil manejo para el usuario, diseñado especialmente para la tercera edad.</a:t>
            </a:r>
            <a:endParaRPr/>
          </a:p>
          <a:p>
            <a:pPr indent="-285750" lvl="0" marL="285750" rtl="0" algn="l">
              <a:lnSpc>
                <a:spcPct val="100000"/>
              </a:lnSpc>
              <a:spcBef>
                <a:spcPts val="1160"/>
              </a:spcBef>
              <a:spcAft>
                <a:spcPts val="0"/>
              </a:spcAft>
              <a:buSzPts val="2800"/>
              <a:buChar char="•"/>
            </a:pPr>
            <a:r>
              <a:rPr lang="es-ES" sz="2800"/>
              <a:t>Inicialmente será capaz de realizar y recibir llamadas.</a:t>
            </a:r>
            <a:endParaRPr sz="2800"/>
          </a:p>
          <a:p>
            <a:pPr indent="-285750" lvl="0" marL="285750" rtl="0" algn="l">
              <a:lnSpc>
                <a:spcPct val="100000"/>
              </a:lnSpc>
              <a:spcBef>
                <a:spcPts val="1160"/>
              </a:spcBef>
              <a:spcAft>
                <a:spcPts val="0"/>
              </a:spcAft>
              <a:buSzPts val="2800"/>
              <a:buChar char="•"/>
            </a:pPr>
            <a:r>
              <a:rPr lang="es-ES" sz="2800"/>
              <a:t>Utilizará la tecnología sim card, que almacenará de manera segura tu número de </a:t>
            </a:r>
            <a:r>
              <a:rPr b="1" lang="es-ES" sz="2800"/>
              <a:t>teléfono. </a:t>
            </a:r>
            <a:r>
              <a:rPr lang="es-ES" sz="2800"/>
              <a:t>Esta tarjeta permitirá al usuario registrar hasta 250 contactos.</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txBox="1"/>
          <p:nvPr>
            <p:ph type="title"/>
          </p:nvPr>
        </p:nvSpPr>
        <p:spPr>
          <a:xfrm>
            <a:off x="1154476" y="285467"/>
            <a:ext cx="3273833" cy="107550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200"/>
              <a:buFont typeface="Century Gothic"/>
              <a:buNone/>
            </a:pPr>
            <a:r>
              <a:rPr lang="es-ES"/>
              <a:t>EL PROBLEMA:</a:t>
            </a:r>
            <a:endParaRPr/>
          </a:p>
        </p:txBody>
      </p:sp>
      <p:sp>
        <p:nvSpPr>
          <p:cNvPr id="143" name="Google Shape;143;p3"/>
          <p:cNvSpPr txBox="1"/>
          <p:nvPr>
            <p:ph idx="1" type="body"/>
          </p:nvPr>
        </p:nvSpPr>
        <p:spPr>
          <a:xfrm>
            <a:off x="631962" y="1619795"/>
            <a:ext cx="11085421" cy="5917473"/>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360"/>
              </a:spcBef>
              <a:spcAft>
                <a:spcPts val="0"/>
              </a:spcAft>
              <a:buSzPts val="1900"/>
              <a:buChar char="•"/>
            </a:pPr>
            <a:r>
              <a:rPr lang="es-ES" sz="2100"/>
              <a:t>En la actualidad, muchos habitantes de escasos recursos y personas de la tercera edad encuentran dificultades a la hora de encontrar y utilizar un dispositivo móvil que sea cómodo y sencillo de usar.</a:t>
            </a:r>
            <a:endParaRPr sz="2100"/>
          </a:p>
          <a:p>
            <a:pPr indent="-285750" lvl="0" marL="285750" rtl="0" algn="l">
              <a:lnSpc>
                <a:spcPct val="100000"/>
              </a:lnSpc>
              <a:spcBef>
                <a:spcPts val="360"/>
              </a:spcBef>
              <a:spcAft>
                <a:spcPts val="0"/>
              </a:spcAft>
              <a:buSzPts val="1900"/>
              <a:buChar char="•"/>
            </a:pPr>
            <a:r>
              <a:rPr lang="es-ES" sz="2100"/>
              <a:t>Una buena forma de  disminuir esta brecha digital es facilitando su uso, y haciéndolo agradable para estos usuarios.</a:t>
            </a:r>
            <a:endParaRPr sz="2100"/>
          </a:p>
          <a:p>
            <a:pPr indent="-285750" lvl="0" marL="285750" rtl="0" algn="l">
              <a:lnSpc>
                <a:spcPct val="100000"/>
              </a:lnSpc>
              <a:spcBef>
                <a:spcPts val="600"/>
              </a:spcBef>
              <a:spcAft>
                <a:spcPts val="0"/>
              </a:spcAft>
              <a:buSzPts val="1900"/>
              <a:buChar char="•"/>
            </a:pPr>
            <a:r>
              <a:rPr lang="es-ES" sz="2100"/>
              <a:t>Acercar la tecnología a la tercera edad es importante e imprescindible para que puedan estar siempre conectados e integrados en la sociedad por medio de ella. Esta integración resulta además de suma importancia para las familias de estos usuarios por la tranquilidad que brinda el saber que siempre estarán conectados. </a:t>
            </a:r>
            <a:endParaRPr sz="2100"/>
          </a:p>
          <a:p>
            <a:pPr indent="-285750" lvl="0" marL="285750" rtl="0" algn="l">
              <a:lnSpc>
                <a:spcPct val="100000"/>
              </a:lnSpc>
              <a:spcBef>
                <a:spcPts val="600"/>
              </a:spcBef>
              <a:spcAft>
                <a:spcPts val="0"/>
              </a:spcAft>
              <a:buSzPts val="1900"/>
              <a:buChar char="•"/>
            </a:pPr>
            <a:r>
              <a:rPr lang="es-ES" sz="2100"/>
              <a:t>Existen 2 tipos de dispositivos móviles: Smartphone o celular básico. El primero refiere a teléfonos móviles avanzados capaz de cumplir con diversas funciones. El segundo se trata de dispositivos con botones grandes, sencillos de usar, y con las funciones principales de realizar y recibir llamadas. Este 2do tipo afrontaremos en el proyecto.</a:t>
            </a:r>
            <a:endParaRPr sz="2100"/>
          </a:p>
          <a:p>
            <a:pPr indent="-158750" lvl="0" marL="285750" rtl="0" algn="l">
              <a:lnSpc>
                <a:spcPct val="100000"/>
              </a:lnSpc>
              <a:spcBef>
                <a:spcPts val="1000"/>
              </a:spcBef>
              <a:spcAft>
                <a:spcPts val="0"/>
              </a:spcAft>
              <a:buSzPts val="2000"/>
              <a:buNone/>
            </a:pPr>
            <a:r>
              <a:t/>
            </a:r>
            <a:endParaRPr/>
          </a:p>
          <a:p>
            <a:pPr indent="-158750" lvl="0" marL="285750" rtl="0" algn="l">
              <a:lnSpc>
                <a:spcPct val="100000"/>
              </a:lnSpc>
              <a:spcBef>
                <a:spcPts val="1000"/>
              </a:spcBef>
              <a:spcAft>
                <a:spcPts val="0"/>
              </a:spcAft>
              <a:buSzPts val="2000"/>
              <a:buNone/>
            </a:pPr>
            <a:r>
              <a:t/>
            </a:r>
            <a:endParaRPr/>
          </a:p>
        </p:txBody>
      </p:sp>
      <p:pic>
        <p:nvPicPr>
          <p:cNvPr descr="Anciano Hablando Por Teléfono Fotos, Retratos, Imágenes Y Fotografía De  Archivo Libres De Derecho. Image 44526230." id="144" name="Google Shape;144;p3"/>
          <p:cNvPicPr preferRelativeResize="0"/>
          <p:nvPr/>
        </p:nvPicPr>
        <p:blipFill rotWithShape="1">
          <a:blip r:embed="rId3">
            <a:alphaModFix/>
          </a:blip>
          <a:srcRect b="0" l="0" r="0" t="0"/>
          <a:stretch/>
        </p:blipFill>
        <p:spPr>
          <a:xfrm>
            <a:off x="9666515" y="139337"/>
            <a:ext cx="2050868" cy="13677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
          <p:cNvSpPr txBox="1"/>
          <p:nvPr>
            <p:ph type="title"/>
          </p:nvPr>
        </p:nvSpPr>
        <p:spPr>
          <a:xfrm>
            <a:off x="409893" y="0"/>
            <a:ext cx="2703421" cy="113211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200"/>
              <a:buFont typeface="Century Gothic"/>
              <a:buNone/>
            </a:pPr>
            <a:r>
              <a:rPr lang="es-ES"/>
              <a:t>EL VALOR:</a:t>
            </a:r>
            <a:endParaRPr/>
          </a:p>
        </p:txBody>
      </p:sp>
      <p:sp>
        <p:nvSpPr>
          <p:cNvPr id="150" name="Google Shape;150;p4"/>
          <p:cNvSpPr txBox="1"/>
          <p:nvPr>
            <p:ph idx="1" type="body"/>
          </p:nvPr>
        </p:nvSpPr>
        <p:spPr>
          <a:xfrm>
            <a:off x="409893" y="1132114"/>
            <a:ext cx="11673250" cy="5529943"/>
          </a:xfrm>
          <a:prstGeom prst="rect">
            <a:avLst/>
          </a:prstGeom>
          <a:noFill/>
          <a:ln>
            <a:noFill/>
          </a:ln>
        </p:spPr>
        <p:txBody>
          <a:bodyPr anchorCtr="0" anchor="ctr" bIns="45700" lIns="91425" spcFirstLastPara="1" rIns="91425" wrap="square" tIns="45700">
            <a:normAutofit/>
          </a:bodyPr>
          <a:lstStyle/>
          <a:p>
            <a:pPr indent="-285750" lvl="0" marL="285750" rtl="0" algn="l">
              <a:lnSpc>
                <a:spcPct val="100000"/>
              </a:lnSpc>
              <a:spcBef>
                <a:spcPts val="0"/>
              </a:spcBef>
              <a:spcAft>
                <a:spcPts val="0"/>
              </a:spcAft>
              <a:buSzPts val="2500"/>
              <a:buChar char="•"/>
            </a:pPr>
            <a:r>
              <a:rPr lang="es-ES" sz="2500"/>
              <a:t>Proveeremos de un dispositivo móvil basado en arduino sencillo de utilizar</a:t>
            </a:r>
            <a:endParaRPr/>
          </a:p>
          <a:p>
            <a:pPr indent="-285750" lvl="0" marL="285750" rtl="0" algn="l">
              <a:lnSpc>
                <a:spcPct val="100000"/>
              </a:lnSpc>
              <a:spcBef>
                <a:spcPts val="1100"/>
              </a:spcBef>
              <a:spcAft>
                <a:spcPts val="0"/>
              </a:spcAft>
              <a:buSzPts val="2500"/>
              <a:buChar char="•"/>
            </a:pPr>
            <a:r>
              <a:rPr lang="es-ES" sz="2500"/>
              <a:t>Poseerá teclas notables, para un manejo cómodo y adaptable al usuario</a:t>
            </a:r>
            <a:endParaRPr/>
          </a:p>
          <a:p>
            <a:pPr indent="-285750" lvl="0" marL="285750" rtl="0" algn="l">
              <a:lnSpc>
                <a:spcPct val="100000"/>
              </a:lnSpc>
              <a:spcBef>
                <a:spcPts val="1100"/>
              </a:spcBef>
              <a:spcAft>
                <a:spcPts val="0"/>
              </a:spcAft>
              <a:buSzPts val="2500"/>
              <a:buChar char="•"/>
            </a:pPr>
            <a:r>
              <a:rPr lang="es-ES" sz="2500"/>
              <a:t>Incluirá una pantalla para visualizar contactos telefónicos pre-guardados (hasta 250 contactos) para un manejo intuitivo.</a:t>
            </a:r>
            <a:endParaRPr sz="2500"/>
          </a:p>
          <a:p>
            <a:pPr indent="-285750" lvl="0" marL="285750" rtl="0" algn="l">
              <a:lnSpc>
                <a:spcPct val="100000"/>
              </a:lnSpc>
              <a:spcBef>
                <a:spcPts val="1160"/>
              </a:spcBef>
              <a:spcAft>
                <a:spcPts val="0"/>
              </a:spcAft>
              <a:buSzPts val="2500"/>
              <a:buChar char="•"/>
            </a:pPr>
            <a:r>
              <a:rPr lang="es-ES" sz="2500"/>
              <a:t>Se brindará acceso a una plataforma web de seguimiento diario, enlazada con el dispositivo.</a:t>
            </a:r>
            <a:endParaRPr sz="2500"/>
          </a:p>
          <a:p>
            <a:pPr indent="-285750" lvl="0" marL="285750" rtl="0" algn="l">
              <a:lnSpc>
                <a:spcPct val="100000"/>
              </a:lnSpc>
              <a:spcBef>
                <a:spcPts val="1100"/>
              </a:spcBef>
              <a:spcAft>
                <a:spcPts val="0"/>
              </a:spcAft>
              <a:buSzPts val="2500"/>
              <a:buChar char="•"/>
            </a:pPr>
            <a:r>
              <a:rPr lang="es-ES" sz="2500"/>
              <a:t>Sin necesidad de contar con internet en el hogar.</a:t>
            </a:r>
            <a:endParaRPr/>
          </a:p>
          <a:p>
            <a:pPr indent="-285750" lvl="0" marL="285750" rtl="0" algn="l">
              <a:lnSpc>
                <a:spcPct val="100000"/>
              </a:lnSpc>
              <a:spcBef>
                <a:spcPts val="1100"/>
              </a:spcBef>
              <a:spcAft>
                <a:spcPts val="0"/>
              </a:spcAft>
              <a:buSzPts val="2500"/>
              <a:buChar char="•"/>
            </a:pPr>
            <a:r>
              <a:rPr lang="es-ES" sz="2500"/>
              <a:t>La tarjeta sim card que se necesita se adquiere en cualquier local adherido.</a:t>
            </a:r>
            <a:endParaRPr/>
          </a:p>
          <a:p>
            <a:pPr indent="-285750" lvl="0" marL="285750" rtl="0" algn="l">
              <a:lnSpc>
                <a:spcPct val="100000"/>
              </a:lnSpc>
              <a:spcBef>
                <a:spcPts val="1100"/>
              </a:spcBef>
              <a:spcAft>
                <a:spcPts val="0"/>
              </a:spcAft>
              <a:buSzPts val="2500"/>
              <a:buChar char="•"/>
            </a:pPr>
            <a:r>
              <a:rPr lang="es-ES" sz="2500"/>
              <a:t>No se necesitará invertir en dispositivos adicionales.</a:t>
            </a:r>
            <a:endParaRPr/>
          </a:p>
          <a:p>
            <a:pPr indent="-285750" lvl="0" marL="285750" rtl="0" algn="l">
              <a:lnSpc>
                <a:spcPct val="100000"/>
              </a:lnSpc>
              <a:spcBef>
                <a:spcPts val="1100"/>
              </a:spcBef>
              <a:spcAft>
                <a:spcPts val="0"/>
              </a:spcAft>
              <a:buSzPts val="2500"/>
              <a:buChar char="•"/>
            </a:pPr>
            <a:r>
              <a:rPr lang="es-ES" sz="2500"/>
              <a:t>El módulo de comunicaciones poseerá una antena externa, incluso para aquellas zonas donde la señal sea débil.</a:t>
            </a:r>
            <a:endParaRPr sz="2200"/>
          </a:p>
          <a:p>
            <a:pPr indent="-158750" lvl="0" marL="285750" rtl="0" algn="l">
              <a:lnSpc>
                <a:spcPct val="100000"/>
              </a:lnSpc>
              <a:spcBef>
                <a:spcPts val="1000"/>
              </a:spcBef>
              <a:spcAft>
                <a:spcPts val="0"/>
              </a:spcAft>
              <a:buSzPts val="2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txBox="1"/>
          <p:nvPr>
            <p:ph type="title"/>
          </p:nvPr>
        </p:nvSpPr>
        <p:spPr>
          <a:xfrm>
            <a:off x="213950" y="0"/>
            <a:ext cx="3613467" cy="101019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200"/>
              <a:buFont typeface="Century Gothic"/>
              <a:buNone/>
            </a:pPr>
            <a:r>
              <a:rPr lang="es-ES"/>
              <a:t>ARQUITECTURA:</a:t>
            </a:r>
            <a:endParaRPr/>
          </a:p>
        </p:txBody>
      </p:sp>
      <p:sp>
        <p:nvSpPr>
          <p:cNvPr id="156" name="Google Shape;156;p5"/>
          <p:cNvSpPr txBox="1"/>
          <p:nvPr>
            <p:ph idx="1" type="body"/>
          </p:nvPr>
        </p:nvSpPr>
        <p:spPr>
          <a:xfrm>
            <a:off x="546346" y="1010194"/>
            <a:ext cx="11895300" cy="5847900"/>
          </a:xfrm>
          <a:prstGeom prst="rect">
            <a:avLst/>
          </a:prstGeom>
          <a:noFill/>
          <a:ln>
            <a:noFill/>
          </a:ln>
        </p:spPr>
        <p:txBody>
          <a:bodyPr anchorCtr="0" anchor="ctr" bIns="45700" lIns="91425" spcFirstLastPara="1" rIns="91425" wrap="square" tIns="45700">
            <a:normAutofit fontScale="70000" lnSpcReduction="20000"/>
          </a:bodyPr>
          <a:lstStyle/>
          <a:p>
            <a:pPr indent="-276225" lvl="0" marL="285750" rtl="0" algn="l">
              <a:lnSpc>
                <a:spcPct val="100000"/>
              </a:lnSpc>
              <a:spcBef>
                <a:spcPts val="0"/>
              </a:spcBef>
              <a:spcAft>
                <a:spcPts val="0"/>
              </a:spcAft>
              <a:buSzPct val="100000"/>
              <a:buChar char="•"/>
            </a:pPr>
            <a:r>
              <a:rPr b="1" lang="es-ES">
                <a:solidFill>
                  <a:srgbClr val="00B0F0"/>
                </a:solidFill>
              </a:rPr>
              <a:t>Plataforma:</a:t>
            </a:r>
            <a:endParaRPr/>
          </a:p>
          <a:p>
            <a:pPr indent="0" lvl="0" marL="0" rtl="0" algn="l">
              <a:lnSpc>
                <a:spcPct val="100000"/>
              </a:lnSpc>
              <a:spcBef>
                <a:spcPts val="880"/>
              </a:spcBef>
              <a:spcAft>
                <a:spcPts val="0"/>
              </a:spcAft>
              <a:buSzPct val="100000"/>
              <a:buNone/>
            </a:pPr>
            <a:r>
              <a:rPr lang="es-ES"/>
              <a:t>	Arduino IDE (Entorno de Desarrollo Integrado)</a:t>
            </a:r>
            <a:endParaRPr/>
          </a:p>
          <a:p>
            <a:pPr indent="-276225" lvl="0" marL="285750" rtl="0" algn="l">
              <a:lnSpc>
                <a:spcPct val="100000"/>
              </a:lnSpc>
              <a:spcBef>
                <a:spcPts val="880"/>
              </a:spcBef>
              <a:spcAft>
                <a:spcPts val="0"/>
              </a:spcAft>
              <a:buSzPct val="100000"/>
              <a:buChar char="•"/>
            </a:pPr>
            <a:r>
              <a:rPr b="1" lang="es-ES">
                <a:solidFill>
                  <a:srgbClr val="00B0F0"/>
                </a:solidFill>
              </a:rPr>
              <a:t>Lenguaje:</a:t>
            </a:r>
            <a:endParaRPr/>
          </a:p>
          <a:p>
            <a:pPr indent="0" lvl="0" marL="0" rtl="0" algn="l">
              <a:lnSpc>
                <a:spcPct val="100000"/>
              </a:lnSpc>
              <a:spcBef>
                <a:spcPts val="880"/>
              </a:spcBef>
              <a:spcAft>
                <a:spcPts val="0"/>
              </a:spcAft>
              <a:buSzPct val="100000"/>
              <a:buNone/>
            </a:pPr>
            <a:r>
              <a:rPr lang="es-ES"/>
              <a:t>	C++</a:t>
            </a:r>
            <a:endParaRPr/>
          </a:p>
          <a:p>
            <a:pPr indent="-276225" lvl="0" marL="285750" rtl="0" algn="l">
              <a:lnSpc>
                <a:spcPct val="100000"/>
              </a:lnSpc>
              <a:spcBef>
                <a:spcPts val="880"/>
              </a:spcBef>
              <a:spcAft>
                <a:spcPts val="0"/>
              </a:spcAft>
              <a:buSzPct val="100000"/>
              <a:buChar char="•"/>
            </a:pPr>
            <a:r>
              <a:rPr b="1" lang="es-ES">
                <a:solidFill>
                  <a:srgbClr val="00B0F0"/>
                </a:solidFill>
              </a:rPr>
              <a:t>Protocolos Físicos:</a:t>
            </a:r>
            <a:endParaRPr/>
          </a:p>
          <a:p>
            <a:pPr indent="0" lvl="1" marL="457200" rtl="0" algn="l">
              <a:lnSpc>
                <a:spcPct val="100000"/>
              </a:lnSpc>
              <a:spcBef>
                <a:spcPts val="852"/>
              </a:spcBef>
              <a:spcAft>
                <a:spcPts val="0"/>
              </a:spcAft>
              <a:buSzPct val="100000"/>
              <a:buNone/>
            </a:pPr>
            <a:r>
              <a:rPr lang="es-ES"/>
              <a:t>Serial (pc – Arduino)</a:t>
            </a:r>
            <a:endParaRPr/>
          </a:p>
          <a:p>
            <a:pPr indent="0" lvl="1" marL="457200" rtl="0" algn="l">
              <a:lnSpc>
                <a:spcPct val="100000"/>
              </a:lnSpc>
              <a:spcBef>
                <a:spcPts val="852"/>
              </a:spcBef>
              <a:spcAft>
                <a:spcPts val="0"/>
              </a:spcAft>
              <a:buSzPct val="100000"/>
              <a:buNone/>
            </a:pPr>
            <a:r>
              <a:rPr lang="es-ES"/>
              <a:t>Serial Uart (Arduino - Módulo de comunicaciones)</a:t>
            </a:r>
            <a:endParaRPr/>
          </a:p>
          <a:p>
            <a:pPr indent="0" lvl="1" marL="457200" rtl="0" algn="l">
              <a:lnSpc>
                <a:spcPct val="100000"/>
              </a:lnSpc>
              <a:spcBef>
                <a:spcPts val="852"/>
              </a:spcBef>
              <a:spcAft>
                <a:spcPts val="0"/>
              </a:spcAft>
              <a:buSzPct val="100000"/>
              <a:buNone/>
            </a:pPr>
            <a:r>
              <a:rPr lang="es-ES"/>
              <a:t>Gsm (Módulo de Comunicaciones)</a:t>
            </a:r>
            <a:endParaRPr/>
          </a:p>
          <a:p>
            <a:pPr indent="-276225" lvl="0" marL="285750" rtl="0" algn="l">
              <a:lnSpc>
                <a:spcPct val="100000"/>
              </a:lnSpc>
              <a:spcBef>
                <a:spcPts val="880"/>
              </a:spcBef>
              <a:spcAft>
                <a:spcPts val="0"/>
              </a:spcAft>
              <a:buSzPct val="100000"/>
              <a:buChar char="•"/>
            </a:pPr>
            <a:r>
              <a:rPr b="1" lang="es-ES">
                <a:solidFill>
                  <a:srgbClr val="00B0F0"/>
                </a:solidFill>
              </a:rPr>
              <a:t>Protocolo de Comunicación:</a:t>
            </a:r>
            <a:endParaRPr/>
          </a:p>
          <a:p>
            <a:pPr indent="0" lvl="1" marL="457200" rtl="0" algn="l">
              <a:lnSpc>
                <a:spcPct val="100000"/>
              </a:lnSpc>
              <a:spcBef>
                <a:spcPts val="852"/>
              </a:spcBef>
              <a:spcAft>
                <a:spcPts val="0"/>
              </a:spcAft>
              <a:buSzPct val="100000"/>
              <a:buNone/>
            </a:pPr>
            <a:r>
              <a:rPr lang="es-ES"/>
              <a:t>Http (Control)</a:t>
            </a:r>
            <a:endParaRPr/>
          </a:p>
          <a:p>
            <a:pPr indent="-276225" lvl="0" marL="285750" rtl="0" algn="l">
              <a:lnSpc>
                <a:spcPct val="100000"/>
              </a:lnSpc>
              <a:spcBef>
                <a:spcPts val="880"/>
              </a:spcBef>
              <a:spcAft>
                <a:spcPts val="0"/>
              </a:spcAft>
              <a:buSzPct val="100000"/>
              <a:buChar char="•"/>
            </a:pPr>
            <a:r>
              <a:rPr b="1" lang="es-ES">
                <a:solidFill>
                  <a:srgbClr val="00B0F0"/>
                </a:solidFill>
              </a:rPr>
              <a:t>Componentes:</a:t>
            </a:r>
            <a:endParaRPr/>
          </a:p>
          <a:p>
            <a:pPr indent="-277176" lvl="1" marL="742950" rtl="0" algn="l">
              <a:lnSpc>
                <a:spcPct val="100000"/>
              </a:lnSpc>
              <a:spcBef>
                <a:spcPts val="852"/>
              </a:spcBef>
              <a:spcAft>
                <a:spcPts val="0"/>
              </a:spcAft>
              <a:buSzPct val="100000"/>
              <a:buChar char="•"/>
            </a:pPr>
            <a:r>
              <a:rPr lang="es-ES"/>
              <a:t>Arduino Mega 2560</a:t>
            </a:r>
            <a:endParaRPr/>
          </a:p>
          <a:p>
            <a:pPr indent="-277176" lvl="1" marL="742950" rtl="0" algn="l">
              <a:lnSpc>
                <a:spcPct val="100000"/>
              </a:lnSpc>
              <a:spcBef>
                <a:spcPts val="852"/>
              </a:spcBef>
              <a:spcAft>
                <a:spcPts val="0"/>
              </a:spcAft>
              <a:buSzPct val="100000"/>
              <a:buChar char="•"/>
            </a:pPr>
            <a:r>
              <a:rPr lang="es-ES"/>
              <a:t>Sim 800l</a:t>
            </a:r>
            <a:endParaRPr/>
          </a:p>
          <a:p>
            <a:pPr indent="-277176" lvl="1" marL="742950" rtl="0" algn="l">
              <a:lnSpc>
                <a:spcPct val="100000"/>
              </a:lnSpc>
              <a:spcBef>
                <a:spcPts val="852"/>
              </a:spcBef>
              <a:spcAft>
                <a:spcPts val="0"/>
              </a:spcAft>
              <a:buSzPct val="100000"/>
              <a:buChar char="•"/>
            </a:pPr>
            <a:r>
              <a:rPr lang="es-ES"/>
              <a:t>Parlante 0.5w/ 8 Ohms</a:t>
            </a:r>
            <a:endParaRPr/>
          </a:p>
          <a:p>
            <a:pPr indent="-277176" lvl="1" marL="742950" rtl="0" algn="l">
              <a:lnSpc>
                <a:spcPct val="100000"/>
              </a:lnSpc>
              <a:spcBef>
                <a:spcPts val="852"/>
              </a:spcBef>
              <a:spcAft>
                <a:spcPts val="0"/>
              </a:spcAft>
              <a:buSzPct val="100000"/>
              <a:buChar char="•"/>
            </a:pPr>
            <a:r>
              <a:rPr lang="es-ES"/>
              <a:t>Micrófono Electret</a:t>
            </a:r>
            <a:endParaRPr/>
          </a:p>
          <a:p>
            <a:pPr indent="-277176" lvl="1" marL="742950" rtl="0" algn="l">
              <a:lnSpc>
                <a:spcPct val="100000"/>
              </a:lnSpc>
              <a:spcBef>
                <a:spcPts val="852"/>
              </a:spcBef>
              <a:spcAft>
                <a:spcPts val="0"/>
              </a:spcAft>
              <a:buSzPct val="100000"/>
              <a:buChar char="•"/>
            </a:pPr>
            <a:r>
              <a:rPr lang="es-ES"/>
              <a:t>Fuente step down dc-dc </a:t>
            </a:r>
            <a:r>
              <a:rPr lang="es-ES" sz="1500"/>
              <a:t>XL4015</a:t>
            </a:r>
            <a:endParaRPr/>
          </a:p>
          <a:p>
            <a:pPr indent="-277176" lvl="1" marL="742950" rtl="0" algn="l">
              <a:lnSpc>
                <a:spcPct val="100000"/>
              </a:lnSpc>
              <a:spcBef>
                <a:spcPts val="852"/>
              </a:spcBef>
              <a:spcAft>
                <a:spcPts val="0"/>
              </a:spcAft>
              <a:buSzPct val="100000"/>
              <a:buChar char="•"/>
            </a:pPr>
            <a:r>
              <a:rPr lang="es-ES"/>
              <a:t>Fuente switch 220V / 12V</a:t>
            </a:r>
            <a:endParaRPr/>
          </a:p>
          <a:p>
            <a:pPr indent="-277176" lvl="1" marL="742950" rtl="0" algn="l">
              <a:lnSpc>
                <a:spcPct val="100000"/>
              </a:lnSpc>
              <a:spcBef>
                <a:spcPts val="852"/>
              </a:spcBef>
              <a:spcAft>
                <a:spcPts val="0"/>
              </a:spcAft>
              <a:buSzPct val="100000"/>
              <a:buChar char="•"/>
            </a:pPr>
            <a:r>
              <a:rPr lang="es-ES"/>
              <a:t>Amplificador de Audio lm386 5-12v</a:t>
            </a:r>
            <a:endParaRPr/>
          </a:p>
          <a:p>
            <a:pPr indent="-277176" lvl="1" marL="742950" rtl="0" algn="l">
              <a:lnSpc>
                <a:spcPct val="100000"/>
              </a:lnSpc>
              <a:spcBef>
                <a:spcPts val="852"/>
              </a:spcBef>
              <a:spcAft>
                <a:spcPts val="0"/>
              </a:spcAft>
              <a:buSzPct val="100000"/>
              <a:buChar char="•"/>
            </a:pPr>
            <a:r>
              <a:rPr lang="es-ES"/>
              <a:t>Teclado Membrana matricial 4x4</a:t>
            </a:r>
            <a:endParaRPr/>
          </a:p>
          <a:p>
            <a:pPr indent="-277176" lvl="1" marL="742950" rtl="0" algn="l">
              <a:lnSpc>
                <a:spcPct val="100000"/>
              </a:lnSpc>
              <a:spcBef>
                <a:spcPts val="852"/>
              </a:spcBef>
              <a:spcAft>
                <a:spcPts val="0"/>
              </a:spcAft>
              <a:buSzPct val="100000"/>
              <a:buChar char="•"/>
            </a:pPr>
            <a:r>
              <a:rPr lang="es-ES"/>
              <a:t>Display lcd 2x16</a:t>
            </a:r>
            <a:endParaRPr/>
          </a:p>
          <a:p>
            <a:pPr indent="-277176" lvl="1" marL="742950" rtl="0" algn="l">
              <a:lnSpc>
                <a:spcPct val="100000"/>
              </a:lnSpc>
              <a:spcBef>
                <a:spcPts val="852"/>
              </a:spcBef>
              <a:spcAft>
                <a:spcPts val="0"/>
              </a:spcAft>
              <a:buSzPct val="100000"/>
              <a:buChar char="•"/>
            </a:pPr>
            <a:r>
              <a:rPr lang="es-ES"/>
              <a:t>Buzzer zumbador</a:t>
            </a:r>
            <a:endParaRPr/>
          </a:p>
          <a:p>
            <a:pPr indent="0" lvl="0" marL="0" rtl="0" algn="l">
              <a:lnSpc>
                <a:spcPct val="100000"/>
              </a:lnSpc>
              <a:spcBef>
                <a:spcPts val="880"/>
              </a:spcBef>
              <a:spcAft>
                <a:spcPts val="0"/>
              </a:spcAft>
              <a:buSzPct val="100000"/>
              <a:buNone/>
            </a:pPr>
            <a:r>
              <a:t/>
            </a:r>
            <a:endParaRPr/>
          </a:p>
        </p:txBody>
      </p:sp>
      <p:pic>
        <p:nvPicPr>
          <p:cNvPr id="157" name="Google Shape;157;p5"/>
          <p:cNvPicPr preferRelativeResize="0"/>
          <p:nvPr/>
        </p:nvPicPr>
        <p:blipFill rotWithShape="1">
          <a:blip r:embed="rId3">
            <a:alphaModFix/>
          </a:blip>
          <a:srcRect b="0" l="0" r="0" t="0"/>
          <a:stretch/>
        </p:blipFill>
        <p:spPr>
          <a:xfrm flipH="1">
            <a:off x="5559894" y="983375"/>
            <a:ext cx="1868232" cy="1830868"/>
          </a:xfrm>
          <a:prstGeom prst="rect">
            <a:avLst/>
          </a:prstGeom>
          <a:noFill/>
          <a:ln>
            <a:noFill/>
          </a:ln>
        </p:spPr>
      </p:pic>
      <p:pic>
        <p:nvPicPr>
          <p:cNvPr id="158" name="Google Shape;158;p5"/>
          <p:cNvPicPr preferRelativeResize="0"/>
          <p:nvPr/>
        </p:nvPicPr>
        <p:blipFill rotWithShape="1">
          <a:blip r:embed="rId4">
            <a:alphaModFix/>
          </a:blip>
          <a:srcRect b="0" l="0" r="0" t="0"/>
          <a:stretch/>
        </p:blipFill>
        <p:spPr>
          <a:xfrm>
            <a:off x="7406638" y="983376"/>
            <a:ext cx="1753971" cy="1830867"/>
          </a:xfrm>
          <a:prstGeom prst="rect">
            <a:avLst/>
          </a:prstGeom>
          <a:noFill/>
          <a:ln>
            <a:noFill/>
          </a:ln>
        </p:spPr>
      </p:pic>
      <p:pic>
        <p:nvPicPr>
          <p:cNvPr id="159" name="Google Shape;159;p5"/>
          <p:cNvPicPr preferRelativeResize="0"/>
          <p:nvPr/>
        </p:nvPicPr>
        <p:blipFill rotWithShape="1">
          <a:blip r:embed="rId5">
            <a:alphaModFix/>
          </a:blip>
          <a:srcRect b="0" l="0" r="0" t="0"/>
          <a:stretch/>
        </p:blipFill>
        <p:spPr>
          <a:xfrm>
            <a:off x="9160609" y="983375"/>
            <a:ext cx="2011943" cy="1830868"/>
          </a:xfrm>
          <a:prstGeom prst="rect">
            <a:avLst/>
          </a:prstGeom>
          <a:noFill/>
          <a:ln>
            <a:noFill/>
          </a:ln>
        </p:spPr>
      </p:pic>
      <p:pic>
        <p:nvPicPr>
          <p:cNvPr id="160" name="Google Shape;160;p5"/>
          <p:cNvPicPr preferRelativeResize="0"/>
          <p:nvPr/>
        </p:nvPicPr>
        <p:blipFill rotWithShape="1">
          <a:blip r:embed="rId6">
            <a:alphaModFix/>
          </a:blip>
          <a:srcRect b="0" l="0" r="0" t="0"/>
          <a:stretch/>
        </p:blipFill>
        <p:spPr>
          <a:xfrm>
            <a:off x="5538406" y="2814241"/>
            <a:ext cx="2224779" cy="1614563"/>
          </a:xfrm>
          <a:prstGeom prst="rect">
            <a:avLst/>
          </a:prstGeom>
          <a:noFill/>
          <a:ln>
            <a:noFill/>
          </a:ln>
        </p:spPr>
      </p:pic>
      <p:pic>
        <p:nvPicPr>
          <p:cNvPr id="161" name="Google Shape;161;p5"/>
          <p:cNvPicPr preferRelativeResize="0"/>
          <p:nvPr/>
        </p:nvPicPr>
        <p:blipFill rotWithShape="1">
          <a:blip r:embed="rId7">
            <a:alphaModFix/>
          </a:blip>
          <a:srcRect b="0" l="0" r="0" t="0"/>
          <a:stretch/>
        </p:blipFill>
        <p:spPr>
          <a:xfrm>
            <a:off x="7763185" y="2814241"/>
            <a:ext cx="1747363" cy="1614563"/>
          </a:xfrm>
          <a:prstGeom prst="rect">
            <a:avLst/>
          </a:prstGeom>
          <a:noFill/>
          <a:ln>
            <a:noFill/>
          </a:ln>
        </p:spPr>
      </p:pic>
      <p:pic>
        <p:nvPicPr>
          <p:cNvPr id="162" name="Google Shape;162;p5"/>
          <p:cNvPicPr preferRelativeResize="0"/>
          <p:nvPr/>
        </p:nvPicPr>
        <p:blipFill rotWithShape="1">
          <a:blip r:embed="rId8">
            <a:alphaModFix/>
          </a:blip>
          <a:srcRect b="0" l="0" r="0" t="0"/>
          <a:stretch/>
        </p:blipFill>
        <p:spPr>
          <a:xfrm>
            <a:off x="9491240" y="2817007"/>
            <a:ext cx="1681311" cy="1611797"/>
          </a:xfrm>
          <a:prstGeom prst="rect">
            <a:avLst/>
          </a:prstGeom>
          <a:noFill/>
          <a:ln>
            <a:noFill/>
          </a:ln>
        </p:spPr>
      </p:pic>
      <p:pic>
        <p:nvPicPr>
          <p:cNvPr id="163" name="Google Shape;163;p5"/>
          <p:cNvPicPr preferRelativeResize="0"/>
          <p:nvPr/>
        </p:nvPicPr>
        <p:blipFill rotWithShape="1">
          <a:blip r:embed="rId9">
            <a:alphaModFix/>
          </a:blip>
          <a:srcRect b="0" l="0" r="0" t="0"/>
          <a:stretch/>
        </p:blipFill>
        <p:spPr>
          <a:xfrm>
            <a:off x="5538406" y="4428804"/>
            <a:ext cx="2224779" cy="1440588"/>
          </a:xfrm>
          <a:prstGeom prst="rect">
            <a:avLst/>
          </a:prstGeom>
          <a:noFill/>
          <a:ln>
            <a:noFill/>
          </a:ln>
        </p:spPr>
      </p:pic>
      <p:pic>
        <p:nvPicPr>
          <p:cNvPr id="164" name="Google Shape;164;p5"/>
          <p:cNvPicPr preferRelativeResize="0"/>
          <p:nvPr/>
        </p:nvPicPr>
        <p:blipFill rotWithShape="1">
          <a:blip r:embed="rId10">
            <a:alphaModFix/>
          </a:blip>
          <a:srcRect b="0" l="0" r="0" t="0"/>
          <a:stretch/>
        </p:blipFill>
        <p:spPr>
          <a:xfrm>
            <a:off x="7763185" y="4423562"/>
            <a:ext cx="1713081" cy="1451072"/>
          </a:xfrm>
          <a:prstGeom prst="rect">
            <a:avLst/>
          </a:prstGeom>
          <a:noFill/>
          <a:ln>
            <a:noFill/>
          </a:ln>
        </p:spPr>
      </p:pic>
      <p:pic>
        <p:nvPicPr>
          <p:cNvPr id="165" name="Google Shape;165;p5"/>
          <p:cNvPicPr preferRelativeResize="0"/>
          <p:nvPr/>
        </p:nvPicPr>
        <p:blipFill rotWithShape="1">
          <a:blip r:embed="rId11">
            <a:alphaModFix/>
          </a:blip>
          <a:srcRect b="0" l="0" r="0" t="0"/>
          <a:stretch/>
        </p:blipFill>
        <p:spPr>
          <a:xfrm>
            <a:off x="9476266" y="4431425"/>
            <a:ext cx="1696285" cy="14405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fa0857e266_0_0"/>
          <p:cNvSpPr txBox="1"/>
          <p:nvPr>
            <p:ph type="title"/>
          </p:nvPr>
        </p:nvSpPr>
        <p:spPr>
          <a:xfrm>
            <a:off x="184500" y="0"/>
            <a:ext cx="5716500" cy="1041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s-ES"/>
              <a:t>ARQUITECTURA:</a:t>
            </a:r>
            <a:endParaRPr/>
          </a:p>
        </p:txBody>
      </p:sp>
      <p:pic>
        <p:nvPicPr>
          <p:cNvPr id="171" name="Google Shape;171;gfa0857e266_0_0"/>
          <p:cNvPicPr preferRelativeResize="0"/>
          <p:nvPr/>
        </p:nvPicPr>
        <p:blipFill rotWithShape="1">
          <a:blip r:embed="rId3">
            <a:alphaModFix/>
          </a:blip>
          <a:srcRect b="0" l="0" r="0" t="0"/>
          <a:stretch/>
        </p:blipFill>
        <p:spPr>
          <a:xfrm>
            <a:off x="898050" y="1227100"/>
            <a:ext cx="10395876" cy="5383800"/>
          </a:xfrm>
          <a:prstGeom prst="rect">
            <a:avLst/>
          </a:prstGeom>
          <a:noFill/>
          <a:ln>
            <a:noFill/>
          </a:ln>
        </p:spPr>
      </p:pic>
      <p:sp>
        <p:nvSpPr>
          <p:cNvPr id="172" name="Google Shape;172;gfa0857e266_0_0"/>
          <p:cNvSpPr txBox="1"/>
          <p:nvPr/>
        </p:nvSpPr>
        <p:spPr>
          <a:xfrm>
            <a:off x="715150" y="734500"/>
            <a:ext cx="5210100" cy="49260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chemeClr val="accent1"/>
              </a:buClr>
              <a:buSzPts val="2000"/>
              <a:buFont typeface="Arial"/>
              <a:buChar char="•"/>
            </a:pPr>
            <a:r>
              <a:rPr b="1" i="0" lang="es-ES" sz="2000" u="none" cap="small" strike="noStrike">
                <a:solidFill>
                  <a:srgbClr val="00B0F0"/>
                </a:solidFill>
                <a:latin typeface="Century Gothic"/>
                <a:ea typeface="Century Gothic"/>
                <a:cs typeface="Century Gothic"/>
                <a:sym typeface="Century Gothic"/>
              </a:rPr>
              <a:t>Diagrama Electronico:</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type="title"/>
          </p:nvPr>
        </p:nvSpPr>
        <p:spPr>
          <a:xfrm>
            <a:off x="488270" y="-235132"/>
            <a:ext cx="9905998" cy="19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200"/>
              <a:buFont typeface="Century Gothic"/>
              <a:buNone/>
            </a:pPr>
            <a:r>
              <a:rPr lang="es-ES"/>
              <a:t>COMPETIDORES:</a:t>
            </a:r>
            <a:endParaRPr/>
          </a:p>
        </p:txBody>
      </p:sp>
      <p:sp>
        <p:nvSpPr>
          <p:cNvPr id="178" name="Google Shape;178;p6"/>
          <p:cNvSpPr txBox="1"/>
          <p:nvPr>
            <p:ph idx="1" type="body"/>
          </p:nvPr>
        </p:nvSpPr>
        <p:spPr>
          <a:xfrm>
            <a:off x="488269" y="1123406"/>
            <a:ext cx="7123615" cy="5543006"/>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l">
              <a:lnSpc>
                <a:spcPct val="100000"/>
              </a:lnSpc>
              <a:spcBef>
                <a:spcPts val="0"/>
              </a:spcBef>
              <a:spcAft>
                <a:spcPts val="0"/>
              </a:spcAft>
              <a:buSzPct val="100000"/>
              <a:buNone/>
            </a:pPr>
            <a:r>
              <a:rPr lang="es-ES">
                <a:solidFill>
                  <a:srgbClr val="00B0F0"/>
                </a:solidFill>
              </a:rPr>
              <a:t>Teléfonos recomendados para la tercera edad:</a:t>
            </a:r>
            <a:endParaRPr>
              <a:solidFill>
                <a:srgbClr val="00B0F0"/>
              </a:solidFill>
            </a:endParaRPr>
          </a:p>
          <a:p>
            <a:pPr indent="-285750" lvl="1" marL="742950" rtl="0" algn="l">
              <a:lnSpc>
                <a:spcPct val="100000"/>
              </a:lnSpc>
              <a:spcBef>
                <a:spcPts val="933"/>
              </a:spcBef>
              <a:spcAft>
                <a:spcPts val="0"/>
              </a:spcAft>
              <a:buSzPct val="100000"/>
              <a:buChar char="•"/>
            </a:pPr>
            <a:r>
              <a:rPr lang="es-ES"/>
              <a:t>Bmobile C40</a:t>
            </a:r>
            <a:endParaRPr/>
          </a:p>
          <a:p>
            <a:pPr indent="-180022" lvl="1" marL="742950" rtl="0" algn="l">
              <a:lnSpc>
                <a:spcPct val="100000"/>
              </a:lnSpc>
              <a:spcBef>
                <a:spcPts val="933"/>
              </a:spcBef>
              <a:spcAft>
                <a:spcPts val="0"/>
              </a:spcAft>
              <a:buSzPct val="100000"/>
              <a:buNone/>
            </a:pPr>
            <a:r>
              <a:t/>
            </a:r>
            <a:endParaRPr/>
          </a:p>
          <a:p>
            <a:pPr indent="-285750" lvl="1" marL="742950" rtl="0" algn="l">
              <a:lnSpc>
                <a:spcPct val="100000"/>
              </a:lnSpc>
              <a:spcBef>
                <a:spcPts val="933"/>
              </a:spcBef>
              <a:spcAft>
                <a:spcPts val="0"/>
              </a:spcAft>
              <a:buSzPct val="100000"/>
              <a:buChar char="•"/>
            </a:pPr>
            <a:r>
              <a:rPr lang="es-ES"/>
              <a:t>Nokia 225</a:t>
            </a:r>
            <a:endParaRPr/>
          </a:p>
          <a:p>
            <a:pPr indent="-180022" lvl="1" marL="742950" rtl="0" algn="l">
              <a:lnSpc>
                <a:spcPct val="100000"/>
              </a:lnSpc>
              <a:spcBef>
                <a:spcPts val="933"/>
              </a:spcBef>
              <a:spcAft>
                <a:spcPts val="0"/>
              </a:spcAft>
              <a:buSzPct val="100000"/>
              <a:buNone/>
            </a:pPr>
            <a:r>
              <a:t/>
            </a:r>
            <a:endParaRPr/>
          </a:p>
          <a:p>
            <a:pPr indent="-285750" lvl="1" marL="742950" rtl="0" algn="l">
              <a:lnSpc>
                <a:spcPct val="100000"/>
              </a:lnSpc>
              <a:spcBef>
                <a:spcPts val="933"/>
              </a:spcBef>
              <a:spcAft>
                <a:spcPts val="0"/>
              </a:spcAft>
              <a:buSzPct val="100000"/>
              <a:buChar char="•"/>
            </a:pPr>
            <a:r>
              <a:rPr lang="es-ES"/>
              <a:t>Alcatel Tiger V Senior</a:t>
            </a:r>
            <a:endParaRPr/>
          </a:p>
          <a:p>
            <a:pPr indent="0" lvl="1" marL="457200" rtl="0" algn="l">
              <a:lnSpc>
                <a:spcPct val="100000"/>
              </a:lnSpc>
              <a:spcBef>
                <a:spcPts val="933"/>
              </a:spcBef>
              <a:spcAft>
                <a:spcPts val="0"/>
              </a:spcAft>
              <a:buSzPct val="100000"/>
              <a:buNone/>
            </a:pPr>
            <a:r>
              <a:t/>
            </a:r>
            <a:endParaRPr/>
          </a:p>
          <a:p>
            <a:pPr indent="-285750" lvl="1" marL="742950" rtl="0" algn="l">
              <a:lnSpc>
                <a:spcPct val="100000"/>
              </a:lnSpc>
              <a:spcBef>
                <a:spcPts val="933"/>
              </a:spcBef>
              <a:spcAft>
                <a:spcPts val="0"/>
              </a:spcAft>
              <a:buSzPct val="100000"/>
              <a:buChar char="•"/>
            </a:pPr>
            <a:r>
              <a:rPr lang="es-ES"/>
              <a:t>Motorola Moto E6S</a:t>
            </a:r>
            <a:endParaRPr/>
          </a:p>
          <a:p>
            <a:pPr indent="-180022" lvl="1" marL="742950" rtl="0" algn="l">
              <a:lnSpc>
                <a:spcPct val="100000"/>
              </a:lnSpc>
              <a:spcBef>
                <a:spcPts val="933"/>
              </a:spcBef>
              <a:spcAft>
                <a:spcPts val="0"/>
              </a:spcAft>
              <a:buSzPct val="100000"/>
              <a:buNone/>
            </a:pPr>
            <a:r>
              <a:t/>
            </a:r>
            <a:endParaRPr/>
          </a:p>
          <a:p>
            <a:pPr indent="-285750" lvl="1" marL="742950" rtl="0" algn="l">
              <a:lnSpc>
                <a:spcPct val="100000"/>
              </a:lnSpc>
              <a:spcBef>
                <a:spcPts val="933"/>
              </a:spcBef>
              <a:spcAft>
                <a:spcPts val="0"/>
              </a:spcAft>
              <a:buSzPct val="100000"/>
              <a:buChar char="•"/>
            </a:pPr>
            <a:r>
              <a:rPr lang="es-ES"/>
              <a:t>Alcatel 1B Prime</a:t>
            </a:r>
            <a:endParaRPr/>
          </a:p>
          <a:p>
            <a:pPr indent="-180022" lvl="1" marL="742950" rtl="0" algn="l">
              <a:lnSpc>
                <a:spcPct val="100000"/>
              </a:lnSpc>
              <a:spcBef>
                <a:spcPts val="933"/>
              </a:spcBef>
              <a:spcAft>
                <a:spcPts val="0"/>
              </a:spcAft>
              <a:buSzPct val="100000"/>
              <a:buNone/>
            </a:pPr>
            <a:r>
              <a:t/>
            </a:r>
            <a:endParaRPr/>
          </a:p>
          <a:p>
            <a:pPr indent="-285750" lvl="1" marL="742950" rtl="0" algn="l">
              <a:lnSpc>
                <a:spcPct val="100000"/>
              </a:lnSpc>
              <a:spcBef>
                <a:spcPts val="933"/>
              </a:spcBef>
              <a:spcAft>
                <a:spcPts val="0"/>
              </a:spcAft>
              <a:buSzPct val="100000"/>
              <a:buChar char="•"/>
            </a:pPr>
            <a:r>
              <a:rPr lang="es-ES"/>
              <a:t>Nokia C1 Plus</a:t>
            </a:r>
            <a:endParaRPr/>
          </a:p>
          <a:p>
            <a:pPr indent="0" lvl="1" marL="457200" rtl="0" algn="l">
              <a:lnSpc>
                <a:spcPct val="100000"/>
              </a:lnSpc>
              <a:spcBef>
                <a:spcPts val="933"/>
              </a:spcBef>
              <a:spcAft>
                <a:spcPts val="0"/>
              </a:spcAft>
              <a:buSzPct val="100000"/>
              <a:buNone/>
            </a:pPr>
            <a:r>
              <a:t/>
            </a:r>
            <a:endParaRPr/>
          </a:p>
          <a:p>
            <a:pPr indent="-285750" lvl="1" marL="742950" rtl="0" algn="l">
              <a:lnSpc>
                <a:spcPct val="100000"/>
              </a:lnSpc>
              <a:spcBef>
                <a:spcPts val="933"/>
              </a:spcBef>
              <a:spcAft>
                <a:spcPts val="0"/>
              </a:spcAft>
              <a:buSzPct val="100000"/>
              <a:buChar char="•"/>
            </a:pPr>
            <a:r>
              <a:rPr lang="es-ES"/>
              <a:t>Nokia 106</a:t>
            </a:r>
            <a:endParaRPr/>
          </a:p>
          <a:p>
            <a:pPr indent="0" lvl="1" marL="457200" rtl="0" algn="l">
              <a:lnSpc>
                <a:spcPct val="100000"/>
              </a:lnSpc>
              <a:spcBef>
                <a:spcPts val="933"/>
              </a:spcBef>
              <a:spcAft>
                <a:spcPts val="0"/>
              </a:spcAft>
              <a:buSzPct val="100000"/>
              <a:buNone/>
            </a:pPr>
            <a:r>
              <a:t/>
            </a:r>
            <a:endParaRPr/>
          </a:p>
          <a:p>
            <a:pPr indent="-285750" lvl="1" marL="742950" rtl="0" algn="l">
              <a:lnSpc>
                <a:spcPct val="100000"/>
              </a:lnSpc>
              <a:spcBef>
                <a:spcPts val="933"/>
              </a:spcBef>
              <a:spcAft>
                <a:spcPts val="0"/>
              </a:spcAft>
              <a:buSzPct val="100000"/>
              <a:buChar char="•"/>
            </a:pPr>
            <a:r>
              <a:rPr lang="es-ES"/>
              <a:t>Panacom MP-1112</a:t>
            </a:r>
            <a:endParaRPr/>
          </a:p>
        </p:txBody>
      </p:sp>
      <p:pic>
        <p:nvPicPr>
          <p:cNvPr descr="celular almeja con tecaldo" id="179" name="Google Shape;179;p6"/>
          <p:cNvPicPr preferRelativeResize="0"/>
          <p:nvPr/>
        </p:nvPicPr>
        <p:blipFill rotWithShape="1">
          <a:blip r:embed="rId3">
            <a:alphaModFix/>
          </a:blip>
          <a:srcRect b="0" l="0" r="0" t="0"/>
          <a:stretch/>
        </p:blipFill>
        <p:spPr>
          <a:xfrm>
            <a:off x="6765380" y="600891"/>
            <a:ext cx="1524000" cy="2124075"/>
          </a:xfrm>
          <a:prstGeom prst="rect">
            <a:avLst/>
          </a:prstGeom>
          <a:noFill/>
          <a:ln>
            <a:noFill/>
          </a:ln>
        </p:spPr>
      </p:pic>
      <p:pic>
        <p:nvPicPr>
          <p:cNvPr descr="Nokia 225" id="180" name="Google Shape;180;p6"/>
          <p:cNvPicPr preferRelativeResize="0"/>
          <p:nvPr/>
        </p:nvPicPr>
        <p:blipFill rotWithShape="1">
          <a:blip r:embed="rId4">
            <a:alphaModFix/>
          </a:blip>
          <a:srcRect b="0" l="0" r="0" t="0"/>
          <a:stretch/>
        </p:blipFill>
        <p:spPr>
          <a:xfrm>
            <a:off x="8241076" y="600890"/>
            <a:ext cx="1524000" cy="2124075"/>
          </a:xfrm>
          <a:prstGeom prst="rect">
            <a:avLst/>
          </a:prstGeom>
          <a:noFill/>
          <a:ln>
            <a:noFill/>
          </a:ln>
        </p:spPr>
      </p:pic>
      <p:pic>
        <p:nvPicPr>
          <p:cNvPr descr="Nokia 225" id="181" name="Google Shape;181;p6"/>
          <p:cNvPicPr preferRelativeResize="0"/>
          <p:nvPr/>
        </p:nvPicPr>
        <p:blipFill rotWithShape="1">
          <a:blip r:embed="rId5">
            <a:alphaModFix/>
          </a:blip>
          <a:srcRect b="0" l="0" r="0" t="0"/>
          <a:stretch/>
        </p:blipFill>
        <p:spPr>
          <a:xfrm>
            <a:off x="9716772" y="600889"/>
            <a:ext cx="1524000" cy="2124075"/>
          </a:xfrm>
          <a:prstGeom prst="rect">
            <a:avLst/>
          </a:prstGeom>
          <a:noFill/>
          <a:ln>
            <a:noFill/>
          </a:ln>
        </p:spPr>
      </p:pic>
      <p:pic>
        <p:nvPicPr>
          <p:cNvPr descr="Alcatel 1B Prime color negro" id="182" name="Google Shape;182;p6"/>
          <p:cNvPicPr preferRelativeResize="0"/>
          <p:nvPr/>
        </p:nvPicPr>
        <p:blipFill rotWithShape="1">
          <a:blip r:embed="rId6">
            <a:alphaModFix/>
          </a:blip>
          <a:srcRect b="0" l="0" r="0" t="0"/>
          <a:stretch/>
        </p:blipFill>
        <p:spPr>
          <a:xfrm>
            <a:off x="6765380" y="2724964"/>
            <a:ext cx="1524000" cy="2124075"/>
          </a:xfrm>
          <a:prstGeom prst="rect">
            <a:avLst/>
          </a:prstGeom>
          <a:noFill/>
          <a:ln>
            <a:noFill/>
          </a:ln>
        </p:spPr>
      </p:pic>
      <p:pic>
        <p:nvPicPr>
          <p:cNvPr descr="Motorola Moto E6S color negro" id="183" name="Google Shape;183;p6"/>
          <p:cNvPicPr preferRelativeResize="0"/>
          <p:nvPr/>
        </p:nvPicPr>
        <p:blipFill rotWithShape="1">
          <a:blip r:embed="rId7">
            <a:alphaModFix/>
          </a:blip>
          <a:srcRect b="0" l="0" r="0" t="0"/>
          <a:stretch/>
        </p:blipFill>
        <p:spPr>
          <a:xfrm>
            <a:off x="8265228" y="2724964"/>
            <a:ext cx="1524000" cy="2124075"/>
          </a:xfrm>
          <a:prstGeom prst="rect">
            <a:avLst/>
          </a:prstGeom>
          <a:noFill/>
          <a:ln>
            <a:noFill/>
          </a:ln>
        </p:spPr>
      </p:pic>
      <p:pic>
        <p:nvPicPr>
          <p:cNvPr descr="Nokia C1 Plus color negro" id="184" name="Google Shape;184;p6"/>
          <p:cNvPicPr preferRelativeResize="0"/>
          <p:nvPr/>
        </p:nvPicPr>
        <p:blipFill rotWithShape="1">
          <a:blip r:embed="rId8">
            <a:alphaModFix/>
          </a:blip>
          <a:srcRect b="0" l="0" r="0" t="0"/>
          <a:stretch/>
        </p:blipFill>
        <p:spPr>
          <a:xfrm>
            <a:off x="9716772" y="2724964"/>
            <a:ext cx="1524000" cy="2124075"/>
          </a:xfrm>
          <a:prstGeom prst="rect">
            <a:avLst/>
          </a:prstGeom>
          <a:noFill/>
          <a:ln>
            <a:noFill/>
          </a:ln>
        </p:spPr>
      </p:pic>
      <p:pic>
        <p:nvPicPr>
          <p:cNvPr id="185" name="Google Shape;185;p6"/>
          <p:cNvPicPr preferRelativeResize="0"/>
          <p:nvPr/>
        </p:nvPicPr>
        <p:blipFill rotWithShape="1">
          <a:blip r:embed="rId9">
            <a:alphaModFix/>
          </a:blip>
          <a:srcRect b="0" l="0" r="0" t="0"/>
          <a:stretch/>
        </p:blipFill>
        <p:spPr>
          <a:xfrm>
            <a:off x="6765380" y="4805497"/>
            <a:ext cx="1699318" cy="1759129"/>
          </a:xfrm>
          <a:prstGeom prst="rect">
            <a:avLst/>
          </a:prstGeom>
          <a:noFill/>
          <a:ln>
            <a:noFill/>
          </a:ln>
        </p:spPr>
      </p:pic>
      <p:pic>
        <p:nvPicPr>
          <p:cNvPr id="186" name="Google Shape;186;p6"/>
          <p:cNvPicPr preferRelativeResize="0"/>
          <p:nvPr/>
        </p:nvPicPr>
        <p:blipFill rotWithShape="1">
          <a:blip r:embed="rId10">
            <a:alphaModFix/>
          </a:blip>
          <a:srcRect b="0" l="0" r="0" t="0"/>
          <a:stretch/>
        </p:blipFill>
        <p:spPr>
          <a:xfrm>
            <a:off x="8464698" y="4755420"/>
            <a:ext cx="1543248" cy="18092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7"/>
          <p:cNvSpPr txBox="1"/>
          <p:nvPr>
            <p:ph type="title"/>
          </p:nvPr>
        </p:nvSpPr>
        <p:spPr>
          <a:xfrm>
            <a:off x="227013" y="113211"/>
            <a:ext cx="2267993" cy="74893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200"/>
              <a:buFont typeface="Century Gothic"/>
              <a:buNone/>
            </a:pPr>
            <a:r>
              <a:rPr lang="es-ES"/>
              <a:t>COSTO:</a:t>
            </a:r>
            <a:endParaRPr/>
          </a:p>
        </p:txBody>
      </p:sp>
      <p:sp>
        <p:nvSpPr>
          <p:cNvPr id="192" name="Google Shape;192;p7"/>
          <p:cNvSpPr txBox="1"/>
          <p:nvPr>
            <p:ph idx="1" type="body"/>
          </p:nvPr>
        </p:nvSpPr>
        <p:spPr>
          <a:xfrm>
            <a:off x="1920240" y="731521"/>
            <a:ext cx="6348547" cy="6466114"/>
          </a:xfrm>
          <a:prstGeom prst="rect">
            <a:avLst/>
          </a:prstGeom>
          <a:noFill/>
          <a:ln>
            <a:noFill/>
          </a:ln>
        </p:spPr>
        <p:txBody>
          <a:bodyPr anchorCtr="0" anchor="ctr" bIns="45700" lIns="91425" spcFirstLastPara="1" rIns="91425" wrap="square" tIns="45700">
            <a:normAutofit fontScale="92500" lnSpcReduction="20000"/>
          </a:bodyPr>
          <a:lstStyle/>
          <a:p>
            <a:pPr indent="-285781" lvl="0" marL="285750" rtl="0" algn="l">
              <a:lnSpc>
                <a:spcPct val="100000"/>
              </a:lnSpc>
              <a:spcBef>
                <a:spcPts val="0"/>
              </a:spcBef>
              <a:spcAft>
                <a:spcPts val="0"/>
              </a:spcAft>
              <a:buSzPct val="100000"/>
              <a:buChar char="•"/>
            </a:pPr>
            <a:r>
              <a:rPr lang="es-ES" sz="2100">
                <a:solidFill>
                  <a:srgbClr val="0070C0"/>
                </a:solidFill>
              </a:rPr>
              <a:t>1. Fases:</a:t>
            </a:r>
            <a:endParaRPr/>
          </a:p>
          <a:p>
            <a:pPr indent="-285781" lvl="1" marL="742950" rtl="0" algn="l">
              <a:lnSpc>
                <a:spcPct val="100000"/>
              </a:lnSpc>
              <a:spcBef>
                <a:spcPts val="923"/>
              </a:spcBef>
              <a:spcAft>
                <a:spcPts val="0"/>
              </a:spcAft>
              <a:buSzPct val="100000"/>
              <a:buChar char="•"/>
            </a:pPr>
            <a:r>
              <a:rPr lang="es-ES" sz="1900"/>
              <a:t>Toma de requerimientos: 1 Semana</a:t>
            </a:r>
            <a:endParaRPr/>
          </a:p>
          <a:p>
            <a:pPr indent="-285781" lvl="1" marL="742950" rtl="0" algn="l">
              <a:lnSpc>
                <a:spcPct val="100000"/>
              </a:lnSpc>
              <a:spcBef>
                <a:spcPts val="923"/>
              </a:spcBef>
              <a:spcAft>
                <a:spcPts val="0"/>
              </a:spcAft>
              <a:buSzPct val="100000"/>
              <a:buChar char="•"/>
            </a:pPr>
            <a:r>
              <a:rPr lang="es-ES" sz="1900"/>
              <a:t>Diseño de proyecto: 2 semanas</a:t>
            </a:r>
            <a:endParaRPr/>
          </a:p>
          <a:p>
            <a:pPr indent="-285781" lvl="1" marL="742950" rtl="0" algn="l">
              <a:lnSpc>
                <a:spcPct val="100000"/>
              </a:lnSpc>
              <a:spcBef>
                <a:spcPts val="923"/>
              </a:spcBef>
              <a:spcAft>
                <a:spcPts val="0"/>
              </a:spcAft>
              <a:buSzPct val="100000"/>
              <a:buChar char="•"/>
            </a:pPr>
            <a:r>
              <a:rPr lang="es-ES" sz="1900"/>
              <a:t>Compra de materiales: 1 Semana</a:t>
            </a:r>
            <a:endParaRPr/>
          </a:p>
          <a:p>
            <a:pPr indent="-285781" lvl="1" marL="742950" rtl="0" algn="l">
              <a:lnSpc>
                <a:spcPct val="100000"/>
              </a:lnSpc>
              <a:spcBef>
                <a:spcPts val="923"/>
              </a:spcBef>
              <a:spcAft>
                <a:spcPts val="0"/>
              </a:spcAft>
              <a:buSzPct val="100000"/>
              <a:buChar char="•"/>
            </a:pPr>
            <a:r>
              <a:rPr lang="es-ES" sz="1900"/>
              <a:t>Desarrollo de Back End e Implementación: 3 Meses</a:t>
            </a:r>
            <a:endParaRPr/>
          </a:p>
          <a:p>
            <a:pPr indent="-285781" lvl="1" marL="742950" rtl="0" algn="l">
              <a:lnSpc>
                <a:spcPct val="100000"/>
              </a:lnSpc>
              <a:spcBef>
                <a:spcPts val="923"/>
              </a:spcBef>
              <a:spcAft>
                <a:spcPts val="0"/>
              </a:spcAft>
              <a:buSzPct val="100000"/>
              <a:buChar char="•"/>
            </a:pPr>
            <a:r>
              <a:rPr lang="es-ES" sz="1900"/>
              <a:t>Integración y Testeo: 1 Mes</a:t>
            </a:r>
            <a:endParaRPr/>
          </a:p>
          <a:p>
            <a:pPr indent="-285781" lvl="1" marL="742950" rtl="0" algn="l">
              <a:lnSpc>
                <a:spcPct val="100000"/>
              </a:lnSpc>
              <a:spcBef>
                <a:spcPts val="923"/>
              </a:spcBef>
              <a:spcAft>
                <a:spcPts val="0"/>
              </a:spcAft>
              <a:buSzPct val="100000"/>
              <a:buChar char="•"/>
            </a:pPr>
            <a:r>
              <a:rPr lang="es-ES" sz="1900"/>
              <a:t>Documentación: 1 Mes</a:t>
            </a:r>
            <a:endParaRPr sz="1900"/>
          </a:p>
          <a:p>
            <a:pPr indent="-285781" lvl="0" marL="285750" rtl="0" algn="l">
              <a:lnSpc>
                <a:spcPct val="100000"/>
              </a:lnSpc>
              <a:spcBef>
                <a:spcPts val="957"/>
              </a:spcBef>
              <a:spcAft>
                <a:spcPts val="0"/>
              </a:spcAft>
              <a:buSzPct val="100000"/>
              <a:buChar char="•"/>
            </a:pPr>
            <a:r>
              <a:rPr lang="es-ES" sz="2100">
                <a:solidFill>
                  <a:srgbClr val="0070C0"/>
                </a:solidFill>
              </a:rPr>
              <a:t>2. Recursos:</a:t>
            </a:r>
            <a:endParaRPr/>
          </a:p>
          <a:p>
            <a:pPr indent="-285781" lvl="1" marL="742950" rtl="0" algn="l">
              <a:lnSpc>
                <a:spcPct val="100000"/>
              </a:lnSpc>
              <a:spcBef>
                <a:spcPts val="923"/>
              </a:spcBef>
              <a:spcAft>
                <a:spcPts val="0"/>
              </a:spcAft>
              <a:buSzPct val="100000"/>
              <a:buChar char="•"/>
            </a:pPr>
            <a:r>
              <a:rPr lang="es-ES" sz="1900"/>
              <a:t>Arduino Mega 2560 $1690</a:t>
            </a:r>
            <a:endParaRPr sz="1900"/>
          </a:p>
          <a:p>
            <a:pPr indent="-285781" lvl="1" marL="742950" rtl="0" algn="l">
              <a:lnSpc>
                <a:spcPct val="100000"/>
              </a:lnSpc>
              <a:spcBef>
                <a:spcPts val="923"/>
              </a:spcBef>
              <a:spcAft>
                <a:spcPts val="0"/>
              </a:spcAft>
              <a:buSzPct val="100000"/>
              <a:buChar char="•"/>
            </a:pPr>
            <a:r>
              <a:rPr lang="es-ES" sz="1900"/>
              <a:t>Sim 800l $900</a:t>
            </a:r>
            <a:endParaRPr sz="1900"/>
          </a:p>
          <a:p>
            <a:pPr indent="-285781" lvl="1" marL="742950" rtl="0" algn="l">
              <a:lnSpc>
                <a:spcPct val="100000"/>
              </a:lnSpc>
              <a:spcBef>
                <a:spcPts val="923"/>
              </a:spcBef>
              <a:spcAft>
                <a:spcPts val="0"/>
              </a:spcAft>
              <a:buSzPct val="100000"/>
              <a:buChar char="•"/>
            </a:pPr>
            <a:r>
              <a:rPr lang="es-ES" sz="1900"/>
              <a:t>Parlante 3w/ 8 Ohms $150</a:t>
            </a:r>
            <a:endParaRPr sz="1900"/>
          </a:p>
          <a:p>
            <a:pPr indent="-285781" lvl="1" marL="742950" rtl="0" algn="l">
              <a:lnSpc>
                <a:spcPct val="100000"/>
              </a:lnSpc>
              <a:spcBef>
                <a:spcPts val="923"/>
              </a:spcBef>
              <a:spcAft>
                <a:spcPts val="0"/>
              </a:spcAft>
              <a:buSzPct val="100000"/>
              <a:buChar char="•"/>
            </a:pPr>
            <a:r>
              <a:rPr lang="es-ES" sz="1900"/>
              <a:t>Micrófono Electret $90</a:t>
            </a:r>
            <a:endParaRPr sz="1900"/>
          </a:p>
          <a:p>
            <a:pPr indent="-285781" lvl="1" marL="742950" rtl="0" algn="l">
              <a:lnSpc>
                <a:spcPct val="100000"/>
              </a:lnSpc>
              <a:spcBef>
                <a:spcPts val="923"/>
              </a:spcBef>
              <a:spcAft>
                <a:spcPts val="0"/>
              </a:spcAft>
              <a:buSzPct val="100000"/>
              <a:buChar char="•"/>
            </a:pPr>
            <a:r>
              <a:rPr lang="es-ES" sz="1900"/>
              <a:t>Fuente step down dc-dc </a:t>
            </a:r>
            <a:r>
              <a:rPr lang="es-ES" sz="1600"/>
              <a:t>XL4015 $550</a:t>
            </a:r>
            <a:endParaRPr sz="1600"/>
          </a:p>
          <a:p>
            <a:pPr indent="-285781" lvl="1" marL="742950" rtl="0" algn="l">
              <a:lnSpc>
                <a:spcPct val="100000"/>
              </a:lnSpc>
              <a:spcBef>
                <a:spcPts val="923"/>
              </a:spcBef>
              <a:spcAft>
                <a:spcPts val="0"/>
              </a:spcAft>
              <a:buSzPct val="100000"/>
              <a:buChar char="•"/>
            </a:pPr>
            <a:r>
              <a:rPr lang="es-ES" sz="1900"/>
              <a:t>Fuente switch 220V / 12V $900</a:t>
            </a:r>
            <a:endParaRPr sz="1900"/>
          </a:p>
          <a:p>
            <a:pPr indent="-285781" lvl="1" marL="742950" rtl="0" algn="l">
              <a:lnSpc>
                <a:spcPct val="100000"/>
              </a:lnSpc>
              <a:spcBef>
                <a:spcPts val="923"/>
              </a:spcBef>
              <a:spcAft>
                <a:spcPts val="0"/>
              </a:spcAft>
              <a:buSzPct val="100000"/>
              <a:buChar char="•"/>
            </a:pPr>
            <a:r>
              <a:rPr lang="es-ES" sz="1900"/>
              <a:t>Amplificador de Audio lm386 5-12v $240</a:t>
            </a:r>
            <a:endParaRPr sz="1900"/>
          </a:p>
          <a:p>
            <a:pPr indent="-285781" lvl="1" marL="742950" rtl="0" algn="l">
              <a:lnSpc>
                <a:spcPct val="100000"/>
              </a:lnSpc>
              <a:spcBef>
                <a:spcPts val="923"/>
              </a:spcBef>
              <a:spcAft>
                <a:spcPts val="0"/>
              </a:spcAft>
              <a:buSzPct val="100000"/>
              <a:buChar char="•"/>
            </a:pPr>
            <a:r>
              <a:rPr lang="es-ES" sz="1900"/>
              <a:t>Teclado Membrana matricial 4x4 $150</a:t>
            </a:r>
            <a:endParaRPr sz="1900"/>
          </a:p>
          <a:p>
            <a:pPr indent="-285781" lvl="1" marL="742950" rtl="0" algn="l">
              <a:lnSpc>
                <a:spcPct val="100000"/>
              </a:lnSpc>
              <a:spcBef>
                <a:spcPts val="923"/>
              </a:spcBef>
              <a:spcAft>
                <a:spcPts val="0"/>
              </a:spcAft>
              <a:buSzPct val="100000"/>
              <a:buChar char="•"/>
            </a:pPr>
            <a:r>
              <a:rPr lang="es-ES" sz="1900"/>
              <a:t>Display lcd 2x16 $590</a:t>
            </a:r>
            <a:endParaRPr/>
          </a:p>
          <a:p>
            <a:pPr indent="0" lvl="1" marL="457200" rtl="0" algn="l">
              <a:lnSpc>
                <a:spcPct val="100000"/>
              </a:lnSpc>
              <a:spcBef>
                <a:spcPts val="957"/>
              </a:spcBef>
              <a:spcAft>
                <a:spcPts val="0"/>
              </a:spcAft>
              <a:buSzPct val="100000"/>
              <a:buNone/>
            </a:pPr>
            <a:r>
              <a:rPr b="1" lang="es-ES" sz="1900">
                <a:solidFill>
                  <a:srgbClr val="0070C0"/>
                </a:solidFill>
              </a:rPr>
              <a:t>      </a:t>
            </a:r>
            <a:r>
              <a:rPr b="1" lang="es-ES" sz="2100">
                <a:solidFill>
                  <a:srgbClr val="0070C0"/>
                </a:solidFill>
              </a:rPr>
              <a:t>Total: $5170.</a:t>
            </a:r>
            <a:endParaRPr b="1" sz="2100">
              <a:solidFill>
                <a:srgbClr val="0070C0"/>
              </a:solidFill>
            </a:endParaRPr>
          </a:p>
          <a:p>
            <a:pPr indent="-177800" lvl="0" marL="285750" rtl="0" algn="l">
              <a:lnSpc>
                <a:spcPct val="100000"/>
              </a:lnSpc>
              <a:spcBef>
                <a:spcPts val="940"/>
              </a:spcBef>
              <a:spcAft>
                <a:spcPts val="0"/>
              </a:spcAft>
              <a:buSzPct val="100000"/>
              <a:buNone/>
            </a:pPr>
            <a:r>
              <a:t/>
            </a:r>
            <a:endParaRPr/>
          </a:p>
          <a:p>
            <a:pPr indent="-177800" lvl="0" marL="285750" rtl="0" algn="l">
              <a:lnSpc>
                <a:spcPct val="100000"/>
              </a:lnSpc>
              <a:spcBef>
                <a:spcPts val="940"/>
              </a:spcBef>
              <a:spcAft>
                <a:spcPts val="0"/>
              </a:spcAft>
              <a:buSzPct val="100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lla">
  <a:themeElements>
    <a:clrScheme name="Amarillo">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2021-08-27T14:06:27Z</dcterms:created>
  <dc:creator>Javi Cercasi</dc:creator>
</cp:coreProperties>
</file>